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8" r:id="rId3"/>
    <p:sldId id="259" r:id="rId4"/>
    <p:sldId id="260" r:id="rId5"/>
    <p:sldId id="905" r:id="rId6"/>
    <p:sldId id="904" r:id="rId7"/>
    <p:sldId id="906" r:id="rId8"/>
    <p:sldId id="938" r:id="rId9"/>
    <p:sldId id="922" r:id="rId10"/>
    <p:sldId id="941" r:id="rId11"/>
    <p:sldId id="939" r:id="rId12"/>
    <p:sldId id="940" r:id="rId13"/>
    <p:sldId id="38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4660"/>
  </p:normalViewPr>
  <p:slideViewPr>
    <p:cSldViewPr snapToGrid="0">
      <p:cViewPr varScale="1">
        <p:scale>
          <a:sx n="110" d="100"/>
          <a:sy n="110"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82E97-64B2-4163-8472-4B03821D42CF}" type="datetimeFigureOut">
              <a:rPr lang="en-US" smtClean="0"/>
              <a:t>9/9/2023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F9053-7002-436B-A193-E804524188EB}" type="slidenum">
              <a:rPr lang="en-US" smtClean="0"/>
              <a:t>‹#›</a:t>
            </a:fld>
            <a:endParaRPr lang="en-US"/>
          </a:p>
        </p:txBody>
      </p:sp>
    </p:spTree>
    <p:extLst>
      <p:ext uri="{BB962C8B-B14F-4D97-AF65-F5344CB8AC3E}">
        <p14:creationId xmlns:p14="http://schemas.microsoft.com/office/powerpoint/2010/main" val="3696071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3D80CF-0826-4487-8234-01B07E7C1B5E}" type="slidenum">
              <a:rPr lang="en-US" smtClean="0"/>
              <a:t>5</a:t>
            </a:fld>
            <a:endParaRPr lang="en-US"/>
          </a:p>
        </p:txBody>
      </p:sp>
    </p:spTree>
    <p:extLst>
      <p:ext uri="{BB962C8B-B14F-4D97-AF65-F5344CB8AC3E}">
        <p14:creationId xmlns:p14="http://schemas.microsoft.com/office/powerpoint/2010/main" val="4093917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ED77F-83AA-E902-F1D6-FB3DDF4996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6BDCE9-A9DC-7466-BEA7-1B4F3144D3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A589AD-1912-7C5C-A715-B2952DF74E62}"/>
              </a:ext>
            </a:extLst>
          </p:cNvPr>
          <p:cNvSpPr>
            <a:spLocks noGrp="1"/>
          </p:cNvSpPr>
          <p:nvPr>
            <p:ph type="dt" sz="half" idx="10"/>
          </p:nvPr>
        </p:nvSpPr>
        <p:spPr/>
        <p:txBody>
          <a:bodyPr/>
          <a:lstStyle/>
          <a:p>
            <a:fld id="{33C4F4D5-82B5-45C0-8D3F-79D266587762}" type="datetime1">
              <a:rPr lang="en-US" smtClean="0"/>
              <a:t>9/9/2023</a:t>
            </a:fld>
            <a:endParaRPr lang="en-US"/>
          </a:p>
        </p:txBody>
      </p:sp>
      <p:sp>
        <p:nvSpPr>
          <p:cNvPr id="5" name="Footer Placeholder 4">
            <a:extLst>
              <a:ext uri="{FF2B5EF4-FFF2-40B4-BE49-F238E27FC236}">
                <a16:creationId xmlns:a16="http://schemas.microsoft.com/office/drawing/2014/main" id="{752DA49B-5E53-0893-D190-2CFB91D87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BF110-5ECD-85B6-91EB-4B0EFE97F36E}"/>
              </a:ext>
            </a:extLst>
          </p:cNvPr>
          <p:cNvSpPr>
            <a:spLocks noGrp="1"/>
          </p:cNvSpPr>
          <p:nvPr>
            <p:ph type="sldNum" sz="quarter" idx="12"/>
          </p:nvPr>
        </p:nvSpPr>
        <p:spPr/>
        <p:txBody>
          <a:bodyPr/>
          <a:lstStyle/>
          <a:p>
            <a:fld id="{ED30E801-7639-4AF0-AA52-5BC415A47534}" type="slidenum">
              <a:rPr lang="en-US" smtClean="0"/>
              <a:t>‹#›</a:t>
            </a:fld>
            <a:endParaRPr lang="en-US"/>
          </a:p>
        </p:txBody>
      </p:sp>
    </p:spTree>
    <p:extLst>
      <p:ext uri="{BB962C8B-B14F-4D97-AF65-F5344CB8AC3E}">
        <p14:creationId xmlns:p14="http://schemas.microsoft.com/office/powerpoint/2010/main" val="182009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69D0-5B23-FA80-235A-D90861B96B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3DDE1B-3C98-78A3-A8AB-34EE59F1BC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07492-EA02-56C4-8278-32CA2DD91B83}"/>
              </a:ext>
            </a:extLst>
          </p:cNvPr>
          <p:cNvSpPr>
            <a:spLocks noGrp="1"/>
          </p:cNvSpPr>
          <p:nvPr>
            <p:ph type="dt" sz="half" idx="10"/>
          </p:nvPr>
        </p:nvSpPr>
        <p:spPr/>
        <p:txBody>
          <a:bodyPr/>
          <a:lstStyle/>
          <a:p>
            <a:fld id="{B8887BB4-E86C-4F48-8F14-D9AAEF8BAB2F}" type="datetime1">
              <a:rPr lang="en-US" smtClean="0"/>
              <a:t>9/9/2023</a:t>
            </a:fld>
            <a:endParaRPr lang="en-US"/>
          </a:p>
        </p:txBody>
      </p:sp>
      <p:sp>
        <p:nvSpPr>
          <p:cNvPr id="5" name="Footer Placeholder 4">
            <a:extLst>
              <a:ext uri="{FF2B5EF4-FFF2-40B4-BE49-F238E27FC236}">
                <a16:creationId xmlns:a16="http://schemas.microsoft.com/office/drawing/2014/main" id="{D538DDBE-03F4-2D52-7D89-9973E47C6C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6E053-5C15-E079-F9B3-932824022A1A}"/>
              </a:ext>
            </a:extLst>
          </p:cNvPr>
          <p:cNvSpPr>
            <a:spLocks noGrp="1"/>
          </p:cNvSpPr>
          <p:nvPr>
            <p:ph type="sldNum" sz="quarter" idx="12"/>
          </p:nvPr>
        </p:nvSpPr>
        <p:spPr/>
        <p:txBody>
          <a:bodyPr/>
          <a:lstStyle/>
          <a:p>
            <a:fld id="{ED30E801-7639-4AF0-AA52-5BC415A47534}" type="slidenum">
              <a:rPr lang="en-US" smtClean="0"/>
              <a:t>‹#›</a:t>
            </a:fld>
            <a:endParaRPr lang="en-US"/>
          </a:p>
        </p:txBody>
      </p:sp>
    </p:spTree>
    <p:extLst>
      <p:ext uri="{BB962C8B-B14F-4D97-AF65-F5344CB8AC3E}">
        <p14:creationId xmlns:p14="http://schemas.microsoft.com/office/powerpoint/2010/main" val="1121637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567445-802C-9F09-EE0F-9856C75350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0FEF83-2F5F-F799-C82B-A48CBA07A7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5AB90D-6DFF-0B2B-BF4E-6024D95D072B}"/>
              </a:ext>
            </a:extLst>
          </p:cNvPr>
          <p:cNvSpPr>
            <a:spLocks noGrp="1"/>
          </p:cNvSpPr>
          <p:nvPr>
            <p:ph type="dt" sz="half" idx="10"/>
          </p:nvPr>
        </p:nvSpPr>
        <p:spPr/>
        <p:txBody>
          <a:bodyPr/>
          <a:lstStyle/>
          <a:p>
            <a:fld id="{E03500CA-37C3-453C-8CE4-933ACF9DBED5}" type="datetime1">
              <a:rPr lang="en-US" smtClean="0"/>
              <a:t>9/9/2023</a:t>
            </a:fld>
            <a:endParaRPr lang="en-US"/>
          </a:p>
        </p:txBody>
      </p:sp>
      <p:sp>
        <p:nvSpPr>
          <p:cNvPr id="5" name="Footer Placeholder 4">
            <a:extLst>
              <a:ext uri="{FF2B5EF4-FFF2-40B4-BE49-F238E27FC236}">
                <a16:creationId xmlns:a16="http://schemas.microsoft.com/office/drawing/2014/main" id="{575782C6-2A8E-5AFF-EB13-6AD370A571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91209-8E3A-5C4A-08E2-FCFAC54B791F}"/>
              </a:ext>
            </a:extLst>
          </p:cNvPr>
          <p:cNvSpPr>
            <a:spLocks noGrp="1"/>
          </p:cNvSpPr>
          <p:nvPr>
            <p:ph type="sldNum" sz="quarter" idx="12"/>
          </p:nvPr>
        </p:nvSpPr>
        <p:spPr/>
        <p:txBody>
          <a:bodyPr/>
          <a:lstStyle/>
          <a:p>
            <a:fld id="{ED30E801-7639-4AF0-AA52-5BC415A47534}" type="slidenum">
              <a:rPr lang="en-US" smtClean="0"/>
              <a:t>‹#›</a:t>
            </a:fld>
            <a:endParaRPr lang="en-US"/>
          </a:p>
        </p:txBody>
      </p:sp>
    </p:spTree>
    <p:extLst>
      <p:ext uri="{BB962C8B-B14F-4D97-AF65-F5344CB8AC3E}">
        <p14:creationId xmlns:p14="http://schemas.microsoft.com/office/powerpoint/2010/main" val="1475391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42F1-3726-E17A-47E7-32C72BA99E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6FADDC-6000-A593-8A39-C2A3C230C3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C8285-8826-C763-6EE9-A41239C7D932}"/>
              </a:ext>
            </a:extLst>
          </p:cNvPr>
          <p:cNvSpPr>
            <a:spLocks noGrp="1"/>
          </p:cNvSpPr>
          <p:nvPr>
            <p:ph type="dt" sz="half" idx="10"/>
          </p:nvPr>
        </p:nvSpPr>
        <p:spPr/>
        <p:txBody>
          <a:bodyPr/>
          <a:lstStyle/>
          <a:p>
            <a:fld id="{682F7D5B-F9A0-4546-978B-BA5B0F3BD320}" type="datetime1">
              <a:rPr lang="en-US" smtClean="0"/>
              <a:t>9/9/2023</a:t>
            </a:fld>
            <a:endParaRPr lang="en-US"/>
          </a:p>
        </p:txBody>
      </p:sp>
      <p:sp>
        <p:nvSpPr>
          <p:cNvPr id="5" name="Footer Placeholder 4">
            <a:extLst>
              <a:ext uri="{FF2B5EF4-FFF2-40B4-BE49-F238E27FC236}">
                <a16:creationId xmlns:a16="http://schemas.microsoft.com/office/drawing/2014/main" id="{7F56B580-516F-8F4A-BFD7-B7E460ABDA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DC3B1-79F1-3375-C1E0-EAAD73FEE254}"/>
              </a:ext>
            </a:extLst>
          </p:cNvPr>
          <p:cNvSpPr>
            <a:spLocks noGrp="1"/>
          </p:cNvSpPr>
          <p:nvPr>
            <p:ph type="sldNum" sz="quarter" idx="12"/>
          </p:nvPr>
        </p:nvSpPr>
        <p:spPr/>
        <p:txBody>
          <a:bodyPr/>
          <a:lstStyle/>
          <a:p>
            <a:fld id="{ED30E801-7639-4AF0-AA52-5BC415A47534}" type="slidenum">
              <a:rPr lang="en-US" smtClean="0"/>
              <a:t>‹#›</a:t>
            </a:fld>
            <a:endParaRPr lang="en-US"/>
          </a:p>
        </p:txBody>
      </p:sp>
    </p:spTree>
    <p:extLst>
      <p:ext uri="{BB962C8B-B14F-4D97-AF65-F5344CB8AC3E}">
        <p14:creationId xmlns:p14="http://schemas.microsoft.com/office/powerpoint/2010/main" val="1156475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9BC56-C722-DD99-4E02-B298DA6489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CC1C26-ECD9-8322-C2EB-E82122638C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7F1537-BD99-6CAE-A939-7656314E277D}"/>
              </a:ext>
            </a:extLst>
          </p:cNvPr>
          <p:cNvSpPr>
            <a:spLocks noGrp="1"/>
          </p:cNvSpPr>
          <p:nvPr>
            <p:ph type="dt" sz="half" idx="10"/>
          </p:nvPr>
        </p:nvSpPr>
        <p:spPr/>
        <p:txBody>
          <a:bodyPr/>
          <a:lstStyle/>
          <a:p>
            <a:fld id="{48856A79-7DC2-4D74-AD4C-E8AF9E8F6940}" type="datetime1">
              <a:rPr lang="en-US" smtClean="0"/>
              <a:t>9/9/2023</a:t>
            </a:fld>
            <a:endParaRPr lang="en-US"/>
          </a:p>
        </p:txBody>
      </p:sp>
      <p:sp>
        <p:nvSpPr>
          <p:cNvPr id="5" name="Footer Placeholder 4">
            <a:extLst>
              <a:ext uri="{FF2B5EF4-FFF2-40B4-BE49-F238E27FC236}">
                <a16:creationId xmlns:a16="http://schemas.microsoft.com/office/drawing/2014/main" id="{F5E2812D-C5E6-98AB-3D05-AA23FC00BD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21F4F-B400-BC4E-6B06-968796CDAC18}"/>
              </a:ext>
            </a:extLst>
          </p:cNvPr>
          <p:cNvSpPr>
            <a:spLocks noGrp="1"/>
          </p:cNvSpPr>
          <p:nvPr>
            <p:ph type="sldNum" sz="quarter" idx="12"/>
          </p:nvPr>
        </p:nvSpPr>
        <p:spPr/>
        <p:txBody>
          <a:bodyPr/>
          <a:lstStyle/>
          <a:p>
            <a:fld id="{ED30E801-7639-4AF0-AA52-5BC415A47534}" type="slidenum">
              <a:rPr lang="en-US" smtClean="0"/>
              <a:t>‹#›</a:t>
            </a:fld>
            <a:endParaRPr lang="en-US"/>
          </a:p>
        </p:txBody>
      </p:sp>
    </p:spTree>
    <p:extLst>
      <p:ext uri="{BB962C8B-B14F-4D97-AF65-F5344CB8AC3E}">
        <p14:creationId xmlns:p14="http://schemas.microsoft.com/office/powerpoint/2010/main" val="3727345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ABD9-D267-4B2D-7663-B2D9D4B9FC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0E3999-D6B6-EF5B-055F-C5D7EBE6DB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A3A996-B6CE-BF42-9ADF-595EB4734E9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93E54C-25C0-3A09-E5EB-B169BCD8849B}"/>
              </a:ext>
            </a:extLst>
          </p:cNvPr>
          <p:cNvSpPr>
            <a:spLocks noGrp="1"/>
          </p:cNvSpPr>
          <p:nvPr>
            <p:ph type="dt" sz="half" idx="10"/>
          </p:nvPr>
        </p:nvSpPr>
        <p:spPr/>
        <p:txBody>
          <a:bodyPr/>
          <a:lstStyle/>
          <a:p>
            <a:fld id="{09045709-6C5A-4FC8-A0A1-C0FA466D06BA}" type="datetime1">
              <a:rPr lang="en-US" smtClean="0"/>
              <a:t>9/9/2023</a:t>
            </a:fld>
            <a:endParaRPr lang="en-US"/>
          </a:p>
        </p:txBody>
      </p:sp>
      <p:sp>
        <p:nvSpPr>
          <p:cNvPr id="6" name="Footer Placeholder 5">
            <a:extLst>
              <a:ext uri="{FF2B5EF4-FFF2-40B4-BE49-F238E27FC236}">
                <a16:creationId xmlns:a16="http://schemas.microsoft.com/office/drawing/2014/main" id="{9110CEFD-01C8-44CC-34F7-D63A8D53BF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B228B8-4A2D-CE86-EC1F-DD7D91D70146}"/>
              </a:ext>
            </a:extLst>
          </p:cNvPr>
          <p:cNvSpPr>
            <a:spLocks noGrp="1"/>
          </p:cNvSpPr>
          <p:nvPr>
            <p:ph type="sldNum" sz="quarter" idx="12"/>
          </p:nvPr>
        </p:nvSpPr>
        <p:spPr/>
        <p:txBody>
          <a:bodyPr/>
          <a:lstStyle/>
          <a:p>
            <a:fld id="{ED30E801-7639-4AF0-AA52-5BC415A47534}" type="slidenum">
              <a:rPr lang="en-US" smtClean="0"/>
              <a:t>‹#›</a:t>
            </a:fld>
            <a:endParaRPr lang="en-US"/>
          </a:p>
        </p:txBody>
      </p:sp>
    </p:spTree>
    <p:extLst>
      <p:ext uri="{BB962C8B-B14F-4D97-AF65-F5344CB8AC3E}">
        <p14:creationId xmlns:p14="http://schemas.microsoft.com/office/powerpoint/2010/main" val="327884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7450-EEBA-2021-03DD-65904FFE96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D618AC-E0FD-51A3-4555-28FDC3CF9B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26D27C-3558-2F88-2595-BB98C93EBB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5B88D6-C322-077F-5742-F862D4CF34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DD7AF-D426-4CEF-DE50-AF93631524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5C8763-380D-831E-32FA-16715BAC7FE6}"/>
              </a:ext>
            </a:extLst>
          </p:cNvPr>
          <p:cNvSpPr>
            <a:spLocks noGrp="1"/>
          </p:cNvSpPr>
          <p:nvPr>
            <p:ph type="dt" sz="half" idx="10"/>
          </p:nvPr>
        </p:nvSpPr>
        <p:spPr/>
        <p:txBody>
          <a:bodyPr/>
          <a:lstStyle/>
          <a:p>
            <a:fld id="{5DC16BFE-8A92-4205-86CF-369FC84EEDB3}" type="datetime1">
              <a:rPr lang="en-US" smtClean="0"/>
              <a:t>9/9/2023</a:t>
            </a:fld>
            <a:endParaRPr lang="en-US"/>
          </a:p>
        </p:txBody>
      </p:sp>
      <p:sp>
        <p:nvSpPr>
          <p:cNvPr id="8" name="Footer Placeholder 7">
            <a:extLst>
              <a:ext uri="{FF2B5EF4-FFF2-40B4-BE49-F238E27FC236}">
                <a16:creationId xmlns:a16="http://schemas.microsoft.com/office/drawing/2014/main" id="{E4B0DBEA-7C0D-176C-F8E5-B17D762DE4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C7063E-8D89-F1E3-407D-3386E3956396}"/>
              </a:ext>
            </a:extLst>
          </p:cNvPr>
          <p:cNvSpPr>
            <a:spLocks noGrp="1"/>
          </p:cNvSpPr>
          <p:nvPr>
            <p:ph type="sldNum" sz="quarter" idx="12"/>
          </p:nvPr>
        </p:nvSpPr>
        <p:spPr/>
        <p:txBody>
          <a:bodyPr/>
          <a:lstStyle/>
          <a:p>
            <a:fld id="{ED30E801-7639-4AF0-AA52-5BC415A47534}" type="slidenum">
              <a:rPr lang="en-US" smtClean="0"/>
              <a:t>‹#›</a:t>
            </a:fld>
            <a:endParaRPr lang="en-US"/>
          </a:p>
        </p:txBody>
      </p:sp>
    </p:spTree>
    <p:extLst>
      <p:ext uri="{BB962C8B-B14F-4D97-AF65-F5344CB8AC3E}">
        <p14:creationId xmlns:p14="http://schemas.microsoft.com/office/powerpoint/2010/main" val="765271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973AB-C7E3-A6C2-22F1-36D84D81E6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D205EE-21C6-E200-49CE-51942438CB32}"/>
              </a:ext>
            </a:extLst>
          </p:cNvPr>
          <p:cNvSpPr>
            <a:spLocks noGrp="1"/>
          </p:cNvSpPr>
          <p:nvPr>
            <p:ph type="dt" sz="half" idx="10"/>
          </p:nvPr>
        </p:nvSpPr>
        <p:spPr/>
        <p:txBody>
          <a:bodyPr/>
          <a:lstStyle/>
          <a:p>
            <a:fld id="{21624061-1E96-4FA1-B7EF-3D886A6BA1E3}" type="datetime1">
              <a:rPr lang="en-US" smtClean="0"/>
              <a:t>9/9/2023</a:t>
            </a:fld>
            <a:endParaRPr lang="en-US"/>
          </a:p>
        </p:txBody>
      </p:sp>
      <p:sp>
        <p:nvSpPr>
          <p:cNvPr id="4" name="Footer Placeholder 3">
            <a:extLst>
              <a:ext uri="{FF2B5EF4-FFF2-40B4-BE49-F238E27FC236}">
                <a16:creationId xmlns:a16="http://schemas.microsoft.com/office/drawing/2014/main" id="{FDDBA61A-EF6A-C960-9D57-AA0F870215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52B579-4F2A-6349-439E-C9CF036519BE}"/>
              </a:ext>
            </a:extLst>
          </p:cNvPr>
          <p:cNvSpPr>
            <a:spLocks noGrp="1"/>
          </p:cNvSpPr>
          <p:nvPr>
            <p:ph type="sldNum" sz="quarter" idx="12"/>
          </p:nvPr>
        </p:nvSpPr>
        <p:spPr/>
        <p:txBody>
          <a:bodyPr/>
          <a:lstStyle/>
          <a:p>
            <a:fld id="{ED30E801-7639-4AF0-AA52-5BC415A47534}" type="slidenum">
              <a:rPr lang="en-US" smtClean="0"/>
              <a:t>‹#›</a:t>
            </a:fld>
            <a:endParaRPr lang="en-US"/>
          </a:p>
        </p:txBody>
      </p:sp>
    </p:spTree>
    <p:extLst>
      <p:ext uri="{BB962C8B-B14F-4D97-AF65-F5344CB8AC3E}">
        <p14:creationId xmlns:p14="http://schemas.microsoft.com/office/powerpoint/2010/main" val="173536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FB73CA-D73C-1397-DFC0-705E7DB7452A}"/>
              </a:ext>
            </a:extLst>
          </p:cNvPr>
          <p:cNvSpPr>
            <a:spLocks noGrp="1"/>
          </p:cNvSpPr>
          <p:nvPr>
            <p:ph type="dt" sz="half" idx="10"/>
          </p:nvPr>
        </p:nvSpPr>
        <p:spPr/>
        <p:txBody>
          <a:bodyPr/>
          <a:lstStyle/>
          <a:p>
            <a:fld id="{1BE78C69-8604-4F31-8735-49624181CBDB}" type="datetime1">
              <a:rPr lang="en-US" smtClean="0"/>
              <a:t>9/9/2023</a:t>
            </a:fld>
            <a:endParaRPr lang="en-US"/>
          </a:p>
        </p:txBody>
      </p:sp>
      <p:sp>
        <p:nvSpPr>
          <p:cNvPr id="3" name="Footer Placeholder 2">
            <a:extLst>
              <a:ext uri="{FF2B5EF4-FFF2-40B4-BE49-F238E27FC236}">
                <a16:creationId xmlns:a16="http://schemas.microsoft.com/office/drawing/2014/main" id="{FD0DFA4E-EEC4-6BB5-65C2-7BD54E861B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359E5DD-F10D-14FB-7D15-3305D48D16E5}"/>
              </a:ext>
            </a:extLst>
          </p:cNvPr>
          <p:cNvSpPr>
            <a:spLocks noGrp="1"/>
          </p:cNvSpPr>
          <p:nvPr>
            <p:ph type="sldNum" sz="quarter" idx="12"/>
          </p:nvPr>
        </p:nvSpPr>
        <p:spPr/>
        <p:txBody>
          <a:bodyPr/>
          <a:lstStyle/>
          <a:p>
            <a:fld id="{ED30E801-7639-4AF0-AA52-5BC415A47534}" type="slidenum">
              <a:rPr lang="en-US" smtClean="0"/>
              <a:t>‹#›</a:t>
            </a:fld>
            <a:endParaRPr lang="en-US"/>
          </a:p>
        </p:txBody>
      </p:sp>
    </p:spTree>
    <p:extLst>
      <p:ext uri="{BB962C8B-B14F-4D97-AF65-F5344CB8AC3E}">
        <p14:creationId xmlns:p14="http://schemas.microsoft.com/office/powerpoint/2010/main" val="3069222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EFAD6-C247-0D85-1963-F4C130F360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7A0233-577A-571D-EB0C-18851A1278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8561FF-D631-64E4-B596-CE231C70EC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6DF8A-E97F-E98F-DDBC-128BCD7E0E5C}"/>
              </a:ext>
            </a:extLst>
          </p:cNvPr>
          <p:cNvSpPr>
            <a:spLocks noGrp="1"/>
          </p:cNvSpPr>
          <p:nvPr>
            <p:ph type="dt" sz="half" idx="10"/>
          </p:nvPr>
        </p:nvSpPr>
        <p:spPr/>
        <p:txBody>
          <a:bodyPr/>
          <a:lstStyle/>
          <a:p>
            <a:fld id="{9B81AC1C-293E-4D78-B07C-8C80D9770132}" type="datetime1">
              <a:rPr lang="en-US" smtClean="0"/>
              <a:t>9/9/2023</a:t>
            </a:fld>
            <a:endParaRPr lang="en-US"/>
          </a:p>
        </p:txBody>
      </p:sp>
      <p:sp>
        <p:nvSpPr>
          <p:cNvPr id="6" name="Footer Placeholder 5">
            <a:extLst>
              <a:ext uri="{FF2B5EF4-FFF2-40B4-BE49-F238E27FC236}">
                <a16:creationId xmlns:a16="http://schemas.microsoft.com/office/drawing/2014/main" id="{1DFE781F-60C6-6D64-9A08-5FAE037BCF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3BD45F-5077-5E1D-0FA3-26AE081128B7}"/>
              </a:ext>
            </a:extLst>
          </p:cNvPr>
          <p:cNvSpPr>
            <a:spLocks noGrp="1"/>
          </p:cNvSpPr>
          <p:nvPr>
            <p:ph type="sldNum" sz="quarter" idx="12"/>
          </p:nvPr>
        </p:nvSpPr>
        <p:spPr/>
        <p:txBody>
          <a:bodyPr/>
          <a:lstStyle/>
          <a:p>
            <a:fld id="{ED30E801-7639-4AF0-AA52-5BC415A47534}" type="slidenum">
              <a:rPr lang="en-US" smtClean="0"/>
              <a:t>‹#›</a:t>
            </a:fld>
            <a:endParaRPr lang="en-US"/>
          </a:p>
        </p:txBody>
      </p:sp>
    </p:spTree>
    <p:extLst>
      <p:ext uri="{BB962C8B-B14F-4D97-AF65-F5344CB8AC3E}">
        <p14:creationId xmlns:p14="http://schemas.microsoft.com/office/powerpoint/2010/main" val="3583000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E74E7-5B4D-4803-6D0A-D973717B95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CCF1A8-23D1-A29D-B257-289F196A3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4D33B2-58FC-3C25-8897-51C7666AA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EE77B-00BC-2274-AFF9-A18169EF69D5}"/>
              </a:ext>
            </a:extLst>
          </p:cNvPr>
          <p:cNvSpPr>
            <a:spLocks noGrp="1"/>
          </p:cNvSpPr>
          <p:nvPr>
            <p:ph type="dt" sz="half" idx="10"/>
          </p:nvPr>
        </p:nvSpPr>
        <p:spPr/>
        <p:txBody>
          <a:bodyPr/>
          <a:lstStyle/>
          <a:p>
            <a:fld id="{F522788A-128F-4E72-A2F6-CFF7F52F3F50}" type="datetime1">
              <a:rPr lang="en-US" smtClean="0"/>
              <a:t>9/9/2023</a:t>
            </a:fld>
            <a:endParaRPr lang="en-US"/>
          </a:p>
        </p:txBody>
      </p:sp>
      <p:sp>
        <p:nvSpPr>
          <p:cNvPr id="6" name="Footer Placeholder 5">
            <a:extLst>
              <a:ext uri="{FF2B5EF4-FFF2-40B4-BE49-F238E27FC236}">
                <a16:creationId xmlns:a16="http://schemas.microsoft.com/office/drawing/2014/main" id="{08305F2D-0F14-C361-8164-0DFC898308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33160-2996-7651-CEB5-AE6DACF6E86C}"/>
              </a:ext>
            </a:extLst>
          </p:cNvPr>
          <p:cNvSpPr>
            <a:spLocks noGrp="1"/>
          </p:cNvSpPr>
          <p:nvPr>
            <p:ph type="sldNum" sz="quarter" idx="12"/>
          </p:nvPr>
        </p:nvSpPr>
        <p:spPr/>
        <p:txBody>
          <a:bodyPr/>
          <a:lstStyle/>
          <a:p>
            <a:fld id="{ED30E801-7639-4AF0-AA52-5BC415A47534}" type="slidenum">
              <a:rPr lang="en-US" smtClean="0"/>
              <a:t>‹#›</a:t>
            </a:fld>
            <a:endParaRPr lang="en-US"/>
          </a:p>
        </p:txBody>
      </p:sp>
    </p:spTree>
    <p:extLst>
      <p:ext uri="{BB962C8B-B14F-4D97-AF65-F5344CB8AC3E}">
        <p14:creationId xmlns:p14="http://schemas.microsoft.com/office/powerpoint/2010/main" val="3475395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404725-D532-E547-1B5C-761B4E5A47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E02AB9-17F7-3D5C-C485-7BA0C822ED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3525CB-43D3-7583-6E6E-1D9EA11D9C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DE5B08-C4FE-4912-B97F-6DC26BBC17C7}" type="datetime1">
              <a:rPr lang="en-US" smtClean="0"/>
              <a:t>9/9/2023</a:t>
            </a:fld>
            <a:endParaRPr lang="en-US"/>
          </a:p>
        </p:txBody>
      </p:sp>
      <p:sp>
        <p:nvSpPr>
          <p:cNvPr id="5" name="Footer Placeholder 4">
            <a:extLst>
              <a:ext uri="{FF2B5EF4-FFF2-40B4-BE49-F238E27FC236}">
                <a16:creationId xmlns:a16="http://schemas.microsoft.com/office/drawing/2014/main" id="{23F0936A-F7DB-B17D-D68F-3734715A3B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23443D-BE3C-07B3-4758-9504EDBCD6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0E801-7639-4AF0-AA52-5BC415A47534}" type="slidenum">
              <a:rPr lang="en-US" smtClean="0"/>
              <a:t>‹#›</a:t>
            </a:fld>
            <a:endParaRPr lang="en-US"/>
          </a:p>
        </p:txBody>
      </p:sp>
    </p:spTree>
    <p:extLst>
      <p:ext uri="{BB962C8B-B14F-4D97-AF65-F5344CB8AC3E}">
        <p14:creationId xmlns:p14="http://schemas.microsoft.com/office/powerpoint/2010/main" val="1857097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3.pn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9.png"/><Relationship Id="rId7" Type="http://schemas.openxmlformats.org/officeDocument/2006/relationships/image" Target="../media/image36.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29.gif"/></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gif"/><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1.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4.gif"/><Relationship Id="rId7"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1.png"/><Relationship Id="rId4" Type="http://schemas.openxmlformats.org/officeDocument/2006/relationships/image" Target="../media/image5.jpg"/><Relationship Id="rId9" Type="http://schemas.openxmlformats.org/officeDocument/2006/relationships/image" Target="../media/image11.gif"/></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4.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5.jpg"/><Relationship Id="rId7" Type="http://schemas.openxmlformats.org/officeDocument/2006/relationships/image" Target="../media/image17.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gif"/><Relationship Id="rId5" Type="http://schemas.microsoft.com/office/2007/relationships/hdphoto" Target="../media/hdphoto1.wdp"/><Relationship Id="rId4" Type="http://schemas.openxmlformats.org/officeDocument/2006/relationships/image" Target="../media/image15.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0.gif"/><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gi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image" Target="../media/image5.jp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29.gif"/><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155575" y="253834"/>
            <a:ext cx="5762146" cy="1180519"/>
          </a:xfrm>
          <a:prstGeom prst="rect">
            <a:avLst/>
          </a:prstGeom>
          <a:noFill/>
          <a:ln>
            <a:noFill/>
          </a:ln>
        </p:spPr>
      </p:pic>
      <p:sp>
        <p:nvSpPr>
          <p:cNvPr id="89" name="Google Shape;89;p1"/>
          <p:cNvSpPr txBox="1"/>
          <p:nvPr/>
        </p:nvSpPr>
        <p:spPr>
          <a:xfrm>
            <a:off x="220133" y="2150533"/>
            <a:ext cx="11270365" cy="2236510"/>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3200" b="1" i="0" u="none" strike="noStrike" cap="none" dirty="0">
                <a:solidFill>
                  <a:srgbClr val="0070C0"/>
                </a:solidFill>
                <a:latin typeface="Arial"/>
                <a:ea typeface="Arial"/>
                <a:cs typeface="Arial"/>
                <a:sym typeface="Arial"/>
              </a:rPr>
              <a:t>CHƯƠNG 3</a:t>
            </a:r>
            <a:endParaRPr dirty="0"/>
          </a:p>
          <a:p>
            <a:pPr marL="1223010" marR="5080" indent="-1210945" algn="ctr">
              <a:lnSpc>
                <a:spcPct val="120000"/>
              </a:lnSpc>
              <a:spcBef>
                <a:spcPts val="100"/>
              </a:spcBef>
            </a:pPr>
            <a:r>
              <a:rPr lang="vi-VN" sz="4000" dirty="0">
                <a:ln w="18415" cmpd="sng">
                  <a:solidFill>
                    <a:srgbClr val="FF0000"/>
                  </a:solidFill>
                  <a:prstDash val="solid"/>
                </a:ln>
                <a:solidFill>
                  <a:srgbClr val="FF0000"/>
                </a:solidFill>
                <a:effectLst>
                  <a:outerShdw blurRad="63500" dir="3600000" algn="tl" rotWithShape="0">
                    <a:srgbClr val="000000">
                      <a:alpha val="70000"/>
                    </a:srgbClr>
                  </a:outerShdw>
                </a:effectLst>
                <a:ea typeface="Tahoma" panose="020B0604030504040204" pitchFamily="34" charset="0"/>
                <a:cs typeface="Tahoma" panose="020B0604030504040204" pitchFamily="34" charset="0"/>
              </a:rPr>
              <a:t>MỘT SỐ VẤN ĐỀ CƠ BẢN VỀ LUẬT HÌNH SỰ</a:t>
            </a:r>
          </a:p>
          <a:p>
            <a:pPr marL="12700" marR="0" lvl="0" indent="0" algn="ctr" rtl="0">
              <a:lnSpc>
                <a:spcPct val="100000"/>
              </a:lnSpc>
              <a:spcBef>
                <a:spcPts val="100"/>
              </a:spcBef>
              <a:spcAft>
                <a:spcPts val="0"/>
              </a:spcAft>
              <a:buNone/>
            </a:pPr>
            <a:endParaRPr sz="3000" b="1" i="0" u="none" strike="noStrike" cap="none" dirty="0">
              <a:solidFill>
                <a:srgbClr val="0070C0"/>
              </a:solidFill>
              <a:latin typeface="Arial" panose="020B0604020202020204" pitchFamily="34" charset="0"/>
              <a:ea typeface="Arial"/>
              <a:cs typeface="Arial" panose="020B0604020202020204" pitchFamily="34" charset="0"/>
              <a:sym typeface="Arial"/>
            </a:endParaRPr>
          </a:p>
          <a:p>
            <a:pPr marL="12700" marR="0" lvl="0" indent="0" algn="ctr" rtl="0">
              <a:lnSpc>
                <a:spcPct val="100000"/>
              </a:lnSpc>
              <a:spcBef>
                <a:spcPts val="100"/>
              </a:spcBef>
              <a:spcAft>
                <a:spcPts val="0"/>
              </a:spcAft>
              <a:buNone/>
            </a:pPr>
            <a:endParaRPr sz="3200" b="1" i="0" u="none" strike="noStrike" cap="none" dirty="0">
              <a:solidFill>
                <a:srgbClr val="0070C0"/>
              </a:solidFill>
              <a:latin typeface="Arial"/>
              <a:ea typeface="Arial"/>
              <a:cs typeface="Arial"/>
              <a:sym typeface="Arial"/>
            </a:endParaRPr>
          </a:p>
        </p:txBody>
      </p:sp>
      <p:sp>
        <p:nvSpPr>
          <p:cNvPr id="90" name="Google Shape;90;p1"/>
          <p:cNvSpPr/>
          <p:nvPr/>
        </p:nvSpPr>
        <p:spPr>
          <a:xfrm>
            <a:off x="4104322" y="3902372"/>
            <a:ext cx="3958432" cy="88992"/>
          </a:xfrm>
          <a:custGeom>
            <a:avLst/>
            <a:gdLst/>
            <a:ahLst/>
            <a:cxnLst/>
            <a:rect l="l" t="t" r="r" b="b"/>
            <a:pathLst>
              <a:path w="4686300" h="120000" extrusionOk="0">
                <a:moveTo>
                  <a:pt x="0" y="0"/>
                </a:moveTo>
                <a:lnTo>
                  <a:pt x="4686300" y="0"/>
                </a:lnTo>
              </a:path>
            </a:pathLst>
          </a:custGeom>
          <a:noFill/>
          <a:ln w="571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b="0" i="0" u="none" strike="noStrike" cap="none">
              <a:solidFill>
                <a:srgbClr val="1F3864"/>
              </a:solidFill>
              <a:latin typeface="Arial"/>
              <a:ea typeface="Arial"/>
              <a:cs typeface="Arial"/>
              <a:sym typeface="Arial"/>
            </a:endParaRPr>
          </a:p>
        </p:txBody>
      </p:sp>
      <p:sp>
        <p:nvSpPr>
          <p:cNvPr id="91" name="Google Shape;91;p1"/>
          <p:cNvSpPr txBox="1"/>
          <p:nvPr/>
        </p:nvSpPr>
        <p:spPr>
          <a:xfrm>
            <a:off x="1076836" y="4603060"/>
            <a:ext cx="4144060" cy="1528624"/>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i="0" u="sng" strike="noStrike" cap="none">
                <a:solidFill>
                  <a:schemeClr val="dk1"/>
                </a:solidFill>
                <a:latin typeface="Arial"/>
                <a:ea typeface="Arial"/>
                <a:cs typeface="Arial"/>
                <a:sym typeface="Arial"/>
              </a:rPr>
              <a:t>GV</a:t>
            </a:r>
            <a:r>
              <a:rPr lang="en-US" sz="2400" b="1" i="0" u="none" strike="noStrike" cap="none">
                <a:solidFill>
                  <a:schemeClr val="dk1"/>
                </a:solidFill>
                <a:latin typeface="Arial"/>
                <a:ea typeface="Arial"/>
                <a:cs typeface="Arial"/>
                <a:sym typeface="Arial"/>
              </a:rPr>
              <a:t>: Võ Thị Mỹ Hương</a:t>
            </a:r>
            <a:endParaRPr sz="2400" b="1" i="0" u="none" strike="noStrike" cap="none">
              <a:solidFill>
                <a:schemeClr val="dk1"/>
              </a:solidFill>
              <a:latin typeface="Arial"/>
              <a:ea typeface="Arial"/>
              <a:cs typeface="Arial"/>
              <a:sym typeface="Arial"/>
            </a:endParaRPr>
          </a:p>
          <a:p>
            <a:pPr marL="12700" marR="0" lvl="0" indent="0" algn="l" rtl="0">
              <a:spcBef>
                <a:spcPts val="100"/>
              </a:spcBef>
              <a:spcAft>
                <a:spcPts val="0"/>
              </a:spcAft>
              <a:buNone/>
            </a:pPr>
            <a:r>
              <a:rPr lang="en-US" sz="2400" b="0" i="0" u="none" strike="noStrike" cap="none">
                <a:solidFill>
                  <a:schemeClr val="dk1"/>
                </a:solidFill>
                <a:latin typeface="Arial"/>
                <a:ea typeface="Arial"/>
                <a:cs typeface="Arial"/>
                <a:sym typeface="Arial"/>
              </a:rPr>
              <a:t>     huongvtm@hcmute.edu.vn</a:t>
            </a:r>
            <a:endParaRPr/>
          </a:p>
          <a:p>
            <a:pPr marL="12700" marR="0" lvl="0" indent="0" algn="l" rtl="0">
              <a:lnSpc>
                <a:spcPct val="100000"/>
              </a:lnSpc>
              <a:spcBef>
                <a:spcPts val="100"/>
              </a:spcBef>
              <a:spcAft>
                <a:spcPts val="0"/>
              </a:spcAft>
              <a:buNone/>
            </a:pPr>
            <a:endParaRPr sz="2400" b="1" i="0" u="none" strike="noStrike" cap="none">
              <a:solidFill>
                <a:schemeClr val="dk1"/>
              </a:solidFill>
              <a:latin typeface="Arial"/>
              <a:ea typeface="Arial"/>
              <a:cs typeface="Arial"/>
              <a:sym typeface="Arial"/>
            </a:endParaRPr>
          </a:p>
          <a:p>
            <a:pPr marL="12700" marR="0" lvl="0" indent="0" algn="l" rtl="0">
              <a:lnSpc>
                <a:spcPct val="100000"/>
              </a:lnSpc>
              <a:spcBef>
                <a:spcPts val="100"/>
              </a:spcBef>
              <a:spcAft>
                <a:spcPts val="0"/>
              </a:spcAft>
              <a:buNone/>
            </a:pPr>
            <a:endParaRPr sz="2400" b="1" i="0" u="none" strike="noStrike" cap="none">
              <a:solidFill>
                <a:schemeClr val="dk1"/>
              </a:solidFill>
              <a:latin typeface="Arial"/>
              <a:ea typeface="Arial"/>
              <a:cs typeface="Arial"/>
              <a:sym typeface="Arial"/>
            </a:endParaRPr>
          </a:p>
        </p:txBody>
      </p:sp>
      <p:sp>
        <p:nvSpPr>
          <p:cNvPr id="93" name="Google Shape;93;p1" descr="Gmail Email Biểu Tượng - Miễn Phí vector hình ảnh trên Pixabay - Pixabay"/>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4" name="Google Shape;94;p1"/>
          <p:cNvPicPr preferRelativeResize="0"/>
          <p:nvPr/>
        </p:nvPicPr>
        <p:blipFill rotWithShape="1">
          <a:blip r:embed="rId4">
            <a:alphaModFix/>
          </a:blip>
          <a:srcRect/>
          <a:stretch/>
        </p:blipFill>
        <p:spPr>
          <a:xfrm>
            <a:off x="918685" y="5013893"/>
            <a:ext cx="493852" cy="290167"/>
          </a:xfrm>
          <a:prstGeom prst="rect">
            <a:avLst/>
          </a:prstGeom>
          <a:noFill/>
          <a:ln>
            <a:noFill/>
          </a:ln>
        </p:spPr>
      </p:pic>
      <p:pic>
        <p:nvPicPr>
          <p:cNvPr id="2" name="Picture 1">
            <a:extLst>
              <a:ext uri="{FF2B5EF4-FFF2-40B4-BE49-F238E27FC236}">
                <a16:creationId xmlns:a16="http://schemas.microsoft.com/office/drawing/2014/main" id="{C5B3C72C-2A83-EC8A-E3DF-D47F7932F7FC}"/>
              </a:ext>
            </a:extLst>
          </p:cNvPr>
          <p:cNvPicPr>
            <a:picLocks noChangeAspect="1"/>
          </p:cNvPicPr>
          <p:nvPr/>
        </p:nvPicPr>
        <p:blipFill>
          <a:blip r:embed="rId5"/>
          <a:stretch>
            <a:fillRect/>
          </a:stretch>
        </p:blipFill>
        <p:spPr>
          <a:xfrm>
            <a:off x="11186073" y="43504"/>
            <a:ext cx="1005927" cy="420660"/>
          </a:xfrm>
          <a:prstGeom prst="rect">
            <a:avLst/>
          </a:prstGeom>
        </p:spPr>
      </p:pic>
      <p:sp>
        <p:nvSpPr>
          <p:cNvPr id="3" name="Slide Number Placeholder 2">
            <a:extLst>
              <a:ext uri="{FF2B5EF4-FFF2-40B4-BE49-F238E27FC236}">
                <a16:creationId xmlns:a16="http://schemas.microsoft.com/office/drawing/2014/main" id="{1909BC8D-6100-7E6A-9754-EAFB86E32B53}"/>
              </a:ext>
            </a:extLst>
          </p:cNvPr>
          <p:cNvSpPr>
            <a:spLocks noGrp="1"/>
          </p:cNvSpPr>
          <p:nvPr>
            <p:ph type="sldNum" sz="quarter" idx="12"/>
          </p:nvPr>
        </p:nvSpPr>
        <p:spPr/>
        <p:txBody>
          <a:bodyPr/>
          <a:lstStyle/>
          <a:p>
            <a:fld id="{ED30E801-7639-4AF0-AA52-5BC415A47534}" type="slidenum">
              <a:rPr lang="en-US" smtClean="0"/>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41545" y="180337"/>
            <a:ext cx="1006967" cy="440376"/>
          </a:xfrm>
          <a:prstGeom prst="rect">
            <a:avLst/>
          </a:prstGeom>
        </p:spPr>
      </p:pic>
      <p:sp>
        <p:nvSpPr>
          <p:cNvPr id="5" name="Rectangle 4"/>
          <p:cNvSpPr/>
          <p:nvPr/>
        </p:nvSpPr>
        <p:spPr>
          <a:xfrm>
            <a:off x="778932" y="400525"/>
            <a:ext cx="9914467" cy="584775"/>
          </a:xfrm>
          <a:prstGeom prst="rect">
            <a:avLst/>
          </a:prstGeom>
        </p:spPr>
        <p:txBody>
          <a:bodyPr wrap="square">
            <a:spAutoFit/>
          </a:bodyPr>
          <a:lstStyle/>
          <a:p>
            <a:pPr marL="182880"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ĐỐI TƯỢNG ĐIỀU CHỈNH CỦA LUẬT HÌNH SỰ</a:t>
            </a:r>
          </a:p>
        </p:txBody>
      </p:sp>
      <p:pic>
        <p:nvPicPr>
          <p:cNvPr id="7" name="Picture 6">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0"/>
            <a:ext cx="711200" cy="812800"/>
          </a:xfrm>
          <a:prstGeom prst="rect">
            <a:avLst/>
          </a:prstGeom>
        </p:spPr>
      </p:pic>
      <p:pic>
        <p:nvPicPr>
          <p:cNvPr id="3" name="Picture 2">
            <a:extLst>
              <a:ext uri="{FF2B5EF4-FFF2-40B4-BE49-F238E27FC236}">
                <a16:creationId xmlns:a16="http://schemas.microsoft.com/office/drawing/2014/main" id="{E4D38D5F-107E-779D-CA44-0F02C8E9D3A5}"/>
              </a:ext>
            </a:extLst>
          </p:cNvPr>
          <p:cNvPicPr>
            <a:picLocks noChangeAspect="1"/>
          </p:cNvPicPr>
          <p:nvPr/>
        </p:nvPicPr>
        <p:blipFill>
          <a:blip r:embed="rId4"/>
          <a:stretch>
            <a:fillRect/>
          </a:stretch>
        </p:blipFill>
        <p:spPr>
          <a:xfrm>
            <a:off x="11294" y="3979332"/>
            <a:ext cx="2853266" cy="1879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D411EF23-A13A-B384-DB8D-57DBD6AE00DF}"/>
              </a:ext>
            </a:extLst>
          </p:cNvPr>
          <p:cNvPicPr>
            <a:picLocks noChangeAspect="1"/>
          </p:cNvPicPr>
          <p:nvPr/>
        </p:nvPicPr>
        <p:blipFill>
          <a:blip r:embed="rId5"/>
          <a:stretch>
            <a:fillRect/>
          </a:stretch>
        </p:blipFill>
        <p:spPr>
          <a:xfrm>
            <a:off x="355600" y="2699804"/>
            <a:ext cx="1786467" cy="1339850"/>
          </a:xfrm>
          <a:prstGeom prst="rect">
            <a:avLst/>
          </a:prstGeom>
          <a:ln>
            <a:noFill/>
          </a:ln>
          <a:effectLst>
            <a:softEdge rad="112500"/>
          </a:effectLst>
        </p:spPr>
      </p:pic>
      <p:pic>
        <p:nvPicPr>
          <p:cNvPr id="11" name="Picture 10">
            <a:extLst>
              <a:ext uri="{FF2B5EF4-FFF2-40B4-BE49-F238E27FC236}">
                <a16:creationId xmlns:a16="http://schemas.microsoft.com/office/drawing/2014/main" id="{8F74162E-DAD2-E233-32F3-ACC584B77C22}"/>
              </a:ext>
            </a:extLst>
          </p:cNvPr>
          <p:cNvPicPr>
            <a:picLocks noChangeAspect="1"/>
          </p:cNvPicPr>
          <p:nvPr/>
        </p:nvPicPr>
        <p:blipFill>
          <a:blip r:embed="rId6"/>
          <a:stretch>
            <a:fillRect/>
          </a:stretch>
        </p:blipFill>
        <p:spPr>
          <a:xfrm>
            <a:off x="3069253" y="2095857"/>
            <a:ext cx="3268132" cy="187960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E2633FE4-C141-72C0-F619-E71FB38EEC85}"/>
              </a:ext>
            </a:extLst>
          </p:cNvPr>
          <p:cNvPicPr>
            <a:picLocks noChangeAspect="1"/>
          </p:cNvPicPr>
          <p:nvPr/>
        </p:nvPicPr>
        <p:blipFill>
          <a:blip r:embed="rId7"/>
          <a:stretch>
            <a:fillRect/>
          </a:stretch>
        </p:blipFill>
        <p:spPr>
          <a:xfrm>
            <a:off x="6998615" y="3632540"/>
            <a:ext cx="2372034" cy="24299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Lightning Bolt 15">
            <a:extLst>
              <a:ext uri="{FF2B5EF4-FFF2-40B4-BE49-F238E27FC236}">
                <a16:creationId xmlns:a16="http://schemas.microsoft.com/office/drawing/2014/main" id="{032708D5-286C-F963-B715-71D50F47CEF9}"/>
              </a:ext>
            </a:extLst>
          </p:cNvPr>
          <p:cNvSpPr/>
          <p:nvPr/>
        </p:nvSpPr>
        <p:spPr>
          <a:xfrm>
            <a:off x="6165039" y="4070569"/>
            <a:ext cx="753534" cy="499533"/>
          </a:xfrm>
          <a:prstGeom prst="lightningBol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id="{3FA01C32-4A3D-2138-F410-45B9F4F42275}"/>
              </a:ext>
            </a:extLst>
          </p:cNvPr>
          <p:cNvSpPr/>
          <p:nvPr/>
        </p:nvSpPr>
        <p:spPr>
          <a:xfrm rot="18823789">
            <a:off x="2820272" y="4338886"/>
            <a:ext cx="1204843" cy="465667"/>
          </a:xfrm>
          <a:prstGeom prst="lightningBol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ghtning Bolt 25">
            <a:extLst>
              <a:ext uri="{FF2B5EF4-FFF2-40B4-BE49-F238E27FC236}">
                <a16:creationId xmlns:a16="http://schemas.microsoft.com/office/drawing/2014/main" id="{B627A6F1-C704-5352-D4D3-602B718C9F0A}"/>
              </a:ext>
            </a:extLst>
          </p:cNvPr>
          <p:cNvSpPr/>
          <p:nvPr/>
        </p:nvSpPr>
        <p:spPr>
          <a:xfrm>
            <a:off x="6007907" y="3273714"/>
            <a:ext cx="753534" cy="499533"/>
          </a:xfrm>
          <a:prstGeom prst="lightningBol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hought Bubble: Cloud 26">
            <a:extLst>
              <a:ext uri="{FF2B5EF4-FFF2-40B4-BE49-F238E27FC236}">
                <a16:creationId xmlns:a16="http://schemas.microsoft.com/office/drawing/2014/main" id="{D766A50B-05E8-F21C-AFEC-F1E5345569B5}"/>
              </a:ext>
            </a:extLst>
          </p:cNvPr>
          <p:cNvSpPr/>
          <p:nvPr/>
        </p:nvSpPr>
        <p:spPr>
          <a:xfrm>
            <a:off x="7501465" y="1345861"/>
            <a:ext cx="2480735" cy="1879600"/>
          </a:xfrm>
          <a:prstGeom prst="cloudCallout">
            <a:avLst/>
          </a:prstGeom>
          <a:solidFill>
            <a:schemeClr val="accent5">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ln w="9525">
                  <a:solidFill>
                    <a:schemeClr val="bg1"/>
                  </a:solidFill>
                  <a:prstDash val="solid"/>
                </a:ln>
                <a:solidFill>
                  <a:schemeClr val="tx1"/>
                </a:solidFill>
                <a:latin typeface="Arial" panose="020B0604020202020204" pitchFamily="34" charset="0"/>
                <a:cs typeface="Arial" panose="020B0604020202020204" pitchFamily="34" charset="0"/>
              </a:rPr>
              <a:t>Quan </a:t>
            </a:r>
            <a:r>
              <a:rPr lang="en-US" sz="2000" b="1" dirty="0" err="1">
                <a:ln w="9525">
                  <a:solidFill>
                    <a:schemeClr val="bg1"/>
                  </a:solidFill>
                  <a:prstDash val="solid"/>
                </a:ln>
                <a:solidFill>
                  <a:schemeClr val="tx1"/>
                </a:solidFill>
                <a:latin typeface="Arial" panose="020B0604020202020204" pitchFamily="34" charset="0"/>
                <a:cs typeface="Arial" panose="020B0604020202020204" pitchFamily="34" charset="0"/>
              </a:rPr>
              <a:t>hệ</a:t>
            </a:r>
            <a:r>
              <a:rPr lang="en-US" sz="2000" b="1" dirty="0">
                <a:ln w="9525">
                  <a:solidFill>
                    <a:schemeClr val="bg1"/>
                  </a:solidFill>
                  <a:prstDash val="solid"/>
                </a:ln>
                <a:solidFill>
                  <a:schemeClr val="tx1"/>
                </a:solidFill>
                <a:latin typeface="Arial" panose="020B0604020202020204" pitchFamily="34" charset="0"/>
                <a:cs typeface="Arial" panose="020B0604020202020204" pitchFamily="34" charset="0"/>
              </a:rPr>
              <a:t> </a:t>
            </a:r>
            <a:r>
              <a:rPr lang="en-US" sz="2000" b="1" dirty="0" err="1">
                <a:ln w="9525">
                  <a:solidFill>
                    <a:schemeClr val="bg1"/>
                  </a:solidFill>
                  <a:prstDash val="solid"/>
                </a:ln>
                <a:solidFill>
                  <a:schemeClr val="tx1"/>
                </a:solidFill>
                <a:latin typeface="Arial" panose="020B0604020202020204" pitchFamily="34" charset="0"/>
                <a:cs typeface="Arial" panose="020B0604020202020204" pitchFamily="34" charset="0"/>
              </a:rPr>
              <a:t>pháp</a:t>
            </a:r>
            <a:r>
              <a:rPr lang="en-US" sz="2000" b="1" dirty="0">
                <a:ln w="9525">
                  <a:solidFill>
                    <a:schemeClr val="bg1"/>
                  </a:solidFill>
                  <a:prstDash val="solid"/>
                </a:ln>
                <a:solidFill>
                  <a:schemeClr val="tx1"/>
                </a:solidFill>
                <a:latin typeface="Arial" panose="020B0604020202020204" pitchFamily="34" charset="0"/>
                <a:cs typeface="Arial" panose="020B0604020202020204" pitchFamily="34" charset="0"/>
              </a:rPr>
              <a:t> </a:t>
            </a:r>
            <a:r>
              <a:rPr lang="en-US" sz="2000" b="1" dirty="0" err="1">
                <a:ln w="9525">
                  <a:solidFill>
                    <a:schemeClr val="bg1"/>
                  </a:solidFill>
                  <a:prstDash val="solid"/>
                </a:ln>
                <a:solidFill>
                  <a:schemeClr val="tx1"/>
                </a:solidFill>
                <a:latin typeface="Arial" panose="020B0604020202020204" pitchFamily="34" charset="0"/>
                <a:cs typeface="Arial" panose="020B0604020202020204" pitchFamily="34" charset="0"/>
              </a:rPr>
              <a:t>luật</a:t>
            </a:r>
            <a:r>
              <a:rPr lang="en-US" sz="2000" b="1" dirty="0">
                <a:ln w="9525">
                  <a:solidFill>
                    <a:schemeClr val="bg1"/>
                  </a:solidFill>
                  <a:prstDash val="solid"/>
                </a:ln>
                <a:solidFill>
                  <a:schemeClr val="tx1"/>
                </a:solidFill>
                <a:latin typeface="Arial" panose="020B0604020202020204" pitchFamily="34" charset="0"/>
                <a:cs typeface="Arial" panose="020B0604020202020204" pitchFamily="34" charset="0"/>
              </a:rPr>
              <a:t> </a:t>
            </a:r>
            <a:r>
              <a:rPr lang="en-US" sz="2000" b="1" dirty="0" err="1">
                <a:ln w="9525">
                  <a:solidFill>
                    <a:schemeClr val="bg1"/>
                  </a:solidFill>
                  <a:prstDash val="solid"/>
                </a:ln>
                <a:solidFill>
                  <a:schemeClr val="tx1"/>
                </a:solidFill>
                <a:latin typeface="Arial" panose="020B0604020202020204" pitchFamily="34" charset="0"/>
                <a:cs typeface="Arial" panose="020B0604020202020204" pitchFamily="34" charset="0"/>
              </a:rPr>
              <a:t>hình</a:t>
            </a:r>
            <a:r>
              <a:rPr lang="en-US" sz="2000" b="1" dirty="0">
                <a:ln w="9525">
                  <a:solidFill>
                    <a:schemeClr val="bg1"/>
                  </a:solidFill>
                  <a:prstDash val="solid"/>
                </a:ln>
                <a:solidFill>
                  <a:schemeClr val="tx1"/>
                </a:solidFill>
                <a:latin typeface="Arial" panose="020B0604020202020204" pitchFamily="34" charset="0"/>
                <a:cs typeface="Arial" panose="020B0604020202020204" pitchFamily="34" charset="0"/>
              </a:rPr>
              <a:t> </a:t>
            </a:r>
            <a:r>
              <a:rPr lang="en-US" sz="2000" b="1" dirty="0" err="1">
                <a:ln w="9525">
                  <a:solidFill>
                    <a:schemeClr val="bg1"/>
                  </a:solidFill>
                  <a:prstDash val="solid"/>
                </a:ln>
                <a:solidFill>
                  <a:schemeClr val="tx1"/>
                </a:solidFill>
                <a:latin typeface="Arial" panose="020B0604020202020204" pitchFamily="34" charset="0"/>
                <a:cs typeface="Arial" panose="020B0604020202020204" pitchFamily="34" charset="0"/>
              </a:rPr>
              <a:t>sự</a:t>
            </a:r>
            <a:r>
              <a:rPr lang="en-US" sz="2000" b="1" dirty="0">
                <a:ln w="9525">
                  <a:solidFill>
                    <a:schemeClr val="bg1"/>
                  </a:solidFill>
                  <a:prstDash val="solid"/>
                </a:ln>
                <a:solidFill>
                  <a:schemeClr val="tx1"/>
                </a:solidFill>
                <a:latin typeface="Arial" panose="020B0604020202020204" pitchFamily="34" charset="0"/>
                <a:cs typeface="Arial" panose="020B0604020202020204" pitchFamily="34" charset="0"/>
              </a:rPr>
              <a:t> </a:t>
            </a:r>
            <a:r>
              <a:rPr lang="en-US" sz="2000" b="1" dirty="0" err="1">
                <a:ln w="9525">
                  <a:solidFill>
                    <a:schemeClr val="bg1"/>
                  </a:solidFill>
                  <a:prstDash val="solid"/>
                </a:ln>
                <a:solidFill>
                  <a:schemeClr val="tx1"/>
                </a:solidFill>
                <a:latin typeface="Arial" panose="020B0604020202020204" pitchFamily="34" charset="0"/>
                <a:cs typeface="Arial" panose="020B0604020202020204" pitchFamily="34" charset="0"/>
              </a:rPr>
              <a:t>có</a:t>
            </a:r>
            <a:r>
              <a:rPr lang="en-US" sz="2000" b="1" dirty="0">
                <a:ln w="9525">
                  <a:solidFill>
                    <a:schemeClr val="bg1"/>
                  </a:solidFill>
                  <a:prstDash val="solid"/>
                </a:ln>
                <a:solidFill>
                  <a:schemeClr val="tx1"/>
                </a:solidFill>
                <a:latin typeface="Arial" panose="020B0604020202020204" pitchFamily="34" charset="0"/>
                <a:cs typeface="Arial" panose="020B0604020202020204" pitchFamily="34" charset="0"/>
              </a:rPr>
              <a:t> </a:t>
            </a:r>
            <a:r>
              <a:rPr lang="en-US" sz="2000" b="1" dirty="0" err="1">
                <a:ln w="9525">
                  <a:solidFill>
                    <a:schemeClr val="bg1"/>
                  </a:solidFill>
                  <a:prstDash val="solid"/>
                </a:ln>
                <a:solidFill>
                  <a:schemeClr val="tx1"/>
                </a:solidFill>
                <a:latin typeface="Arial" panose="020B0604020202020204" pitchFamily="34" charset="0"/>
                <a:cs typeface="Arial" panose="020B0604020202020204" pitchFamily="34" charset="0"/>
              </a:rPr>
              <a:t>phát</a:t>
            </a:r>
            <a:r>
              <a:rPr lang="en-US" sz="2000" b="1" dirty="0">
                <a:ln w="9525">
                  <a:solidFill>
                    <a:schemeClr val="bg1"/>
                  </a:solidFill>
                  <a:prstDash val="solid"/>
                </a:ln>
                <a:solidFill>
                  <a:schemeClr val="tx1"/>
                </a:solidFill>
                <a:latin typeface="Arial" panose="020B0604020202020204" pitchFamily="34" charset="0"/>
                <a:cs typeface="Arial" panose="020B0604020202020204" pitchFamily="34" charset="0"/>
              </a:rPr>
              <a:t> </a:t>
            </a:r>
            <a:r>
              <a:rPr lang="en-US" sz="2000" b="1" dirty="0" err="1">
                <a:ln w="9525">
                  <a:solidFill>
                    <a:schemeClr val="bg1"/>
                  </a:solidFill>
                  <a:prstDash val="solid"/>
                </a:ln>
                <a:solidFill>
                  <a:schemeClr val="tx1"/>
                </a:solidFill>
                <a:latin typeface="Arial" panose="020B0604020202020204" pitchFamily="34" charset="0"/>
                <a:cs typeface="Arial" panose="020B0604020202020204" pitchFamily="34" charset="0"/>
              </a:rPr>
              <a:t>sinh</a:t>
            </a:r>
            <a:r>
              <a:rPr lang="en-US" sz="2000" b="1" dirty="0">
                <a:ln w="9525">
                  <a:solidFill>
                    <a:schemeClr val="bg1"/>
                  </a:solidFill>
                  <a:prstDash val="solid"/>
                </a:ln>
                <a:solidFill>
                  <a:schemeClr val="tx1"/>
                </a:solidFill>
                <a:latin typeface="Arial" panose="020B0604020202020204" pitchFamily="34" charset="0"/>
                <a:cs typeface="Arial" panose="020B0604020202020204" pitchFamily="34" charset="0"/>
              </a:rPr>
              <a:t> </a:t>
            </a:r>
            <a:r>
              <a:rPr lang="en-US" sz="2000" b="1" dirty="0" err="1">
                <a:ln w="9525">
                  <a:solidFill>
                    <a:schemeClr val="bg1"/>
                  </a:solidFill>
                  <a:prstDash val="solid"/>
                </a:ln>
                <a:solidFill>
                  <a:schemeClr val="tx1"/>
                </a:solidFill>
                <a:latin typeface="Arial" panose="020B0604020202020204" pitchFamily="34" charset="0"/>
                <a:cs typeface="Arial" panose="020B0604020202020204" pitchFamily="34" charset="0"/>
              </a:rPr>
              <a:t>không</a:t>
            </a:r>
            <a:r>
              <a:rPr lang="en-US" sz="2000" b="1" dirty="0">
                <a:ln w="9525">
                  <a:solidFill>
                    <a:schemeClr val="bg1"/>
                  </a:solidFill>
                  <a:prstDash val="solid"/>
                </a:ln>
                <a:solidFill>
                  <a:schemeClr val="tx1"/>
                </a:solidFill>
                <a:latin typeface="Arial" panose="020B0604020202020204" pitchFamily="34" charset="0"/>
                <a:cs typeface="Arial" panose="020B0604020202020204" pitchFamily="34" charset="0"/>
              </a:rPr>
              <a:t>?</a:t>
            </a:r>
          </a:p>
        </p:txBody>
      </p:sp>
      <p:sp>
        <p:nvSpPr>
          <p:cNvPr id="29" name="Slide Number Placeholder 28">
            <a:extLst>
              <a:ext uri="{FF2B5EF4-FFF2-40B4-BE49-F238E27FC236}">
                <a16:creationId xmlns:a16="http://schemas.microsoft.com/office/drawing/2014/main" id="{AFD0BD7E-F9BE-AEA8-A3AD-8FCDA0F6B337}"/>
              </a:ext>
            </a:extLst>
          </p:cNvPr>
          <p:cNvSpPr>
            <a:spLocks noGrp="1"/>
          </p:cNvSpPr>
          <p:nvPr>
            <p:ph type="sldNum" sz="quarter" idx="12"/>
          </p:nvPr>
        </p:nvSpPr>
        <p:spPr/>
        <p:txBody>
          <a:bodyPr/>
          <a:lstStyle/>
          <a:p>
            <a:fld id="{ED30E801-7639-4AF0-AA52-5BC415A47534}" type="slidenum">
              <a:rPr lang="en-US" smtClean="0"/>
              <a:t>10</a:t>
            </a:fld>
            <a:endParaRPr lang="en-US"/>
          </a:p>
        </p:txBody>
      </p:sp>
    </p:spTree>
    <p:extLst>
      <p:ext uri="{BB962C8B-B14F-4D97-AF65-F5344CB8AC3E}">
        <p14:creationId xmlns:p14="http://schemas.microsoft.com/office/powerpoint/2010/main" val="11775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000"/>
                                        <p:tgtEl>
                                          <p:spTgt spid="19"/>
                                        </p:tgtEl>
                                      </p:cBhvr>
                                    </p:animEffect>
                                    <p:anim calcmode="lin" valueType="num">
                                      <p:cBhvr>
                                        <p:cTn id="16" dur="2000" fill="hold"/>
                                        <p:tgtEl>
                                          <p:spTgt spid="19"/>
                                        </p:tgtEl>
                                        <p:attrNameLst>
                                          <p:attrName>ppt_w</p:attrName>
                                        </p:attrNameLst>
                                      </p:cBhvr>
                                      <p:tavLst>
                                        <p:tav tm="0" fmla="#ppt_w*sin(2.5*pi*$)">
                                          <p:val>
                                            <p:fltVal val="0"/>
                                          </p:val>
                                        </p:tav>
                                        <p:tav tm="100000">
                                          <p:val>
                                            <p:fltVal val="1"/>
                                          </p:val>
                                        </p:tav>
                                      </p:tavLst>
                                    </p:anim>
                                    <p:anim calcmode="lin" valueType="num">
                                      <p:cBhvr>
                                        <p:cTn id="17" dur="2000" fill="hold"/>
                                        <p:tgtEl>
                                          <p:spTgt spid="19"/>
                                        </p:tgtEl>
                                        <p:attrNameLst>
                                          <p:attrName>ppt_h</p:attrName>
                                        </p:attrNameLst>
                                      </p:cBhvr>
                                      <p:tavLst>
                                        <p:tav tm="0">
                                          <p:val>
                                            <p:strVal val="#ppt_h"/>
                                          </p:val>
                                        </p:tav>
                                        <p:tav tm="100000">
                                          <p:val>
                                            <p:strVal val="#ppt_h"/>
                                          </p:val>
                                        </p:tav>
                                      </p:tavLst>
                                    </p:anim>
                                  </p:childTnLst>
                                </p:cTn>
                              </p:par>
                              <p:par>
                                <p:cTn id="18" presetID="45"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000"/>
                                        <p:tgtEl>
                                          <p:spTgt spid="11"/>
                                        </p:tgtEl>
                                      </p:cBhvr>
                                    </p:animEffect>
                                    <p:anim calcmode="lin" valueType="num">
                                      <p:cBhvr>
                                        <p:cTn id="21" dur="2000" fill="hold"/>
                                        <p:tgtEl>
                                          <p:spTgt spid="11"/>
                                        </p:tgtEl>
                                        <p:attrNameLst>
                                          <p:attrName>ppt_w</p:attrName>
                                        </p:attrNameLst>
                                      </p:cBhvr>
                                      <p:tavLst>
                                        <p:tav tm="0" fmla="#ppt_w*sin(2.5*pi*$)">
                                          <p:val>
                                            <p:fltVal val="0"/>
                                          </p:val>
                                        </p:tav>
                                        <p:tav tm="100000">
                                          <p:val>
                                            <p:fltVal val="1"/>
                                          </p:val>
                                        </p:tav>
                                      </p:tavLst>
                                    </p:anim>
                                    <p:anim calcmode="lin" valueType="num">
                                      <p:cBhvr>
                                        <p:cTn id="2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80">
                                          <p:stCondLst>
                                            <p:cond delay="0"/>
                                          </p:stCondLst>
                                        </p:cTn>
                                        <p:tgtEl>
                                          <p:spTgt spid="26"/>
                                        </p:tgtEl>
                                      </p:cBhvr>
                                    </p:animEffect>
                                    <p:anim calcmode="lin" valueType="num">
                                      <p:cBhvr>
                                        <p:cTn id="2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3" dur="26">
                                          <p:stCondLst>
                                            <p:cond delay="650"/>
                                          </p:stCondLst>
                                        </p:cTn>
                                        <p:tgtEl>
                                          <p:spTgt spid="26"/>
                                        </p:tgtEl>
                                      </p:cBhvr>
                                      <p:to x="100000" y="60000"/>
                                    </p:animScale>
                                    <p:animScale>
                                      <p:cBhvr>
                                        <p:cTn id="34" dur="166" decel="50000">
                                          <p:stCondLst>
                                            <p:cond delay="676"/>
                                          </p:stCondLst>
                                        </p:cTn>
                                        <p:tgtEl>
                                          <p:spTgt spid="26"/>
                                        </p:tgtEl>
                                      </p:cBhvr>
                                      <p:to x="100000" y="100000"/>
                                    </p:animScale>
                                    <p:animScale>
                                      <p:cBhvr>
                                        <p:cTn id="35" dur="26">
                                          <p:stCondLst>
                                            <p:cond delay="1312"/>
                                          </p:stCondLst>
                                        </p:cTn>
                                        <p:tgtEl>
                                          <p:spTgt spid="26"/>
                                        </p:tgtEl>
                                      </p:cBhvr>
                                      <p:to x="100000" y="80000"/>
                                    </p:animScale>
                                    <p:animScale>
                                      <p:cBhvr>
                                        <p:cTn id="36" dur="166" decel="50000">
                                          <p:stCondLst>
                                            <p:cond delay="1338"/>
                                          </p:stCondLst>
                                        </p:cTn>
                                        <p:tgtEl>
                                          <p:spTgt spid="26"/>
                                        </p:tgtEl>
                                      </p:cBhvr>
                                      <p:to x="100000" y="100000"/>
                                    </p:animScale>
                                    <p:animScale>
                                      <p:cBhvr>
                                        <p:cTn id="37" dur="26">
                                          <p:stCondLst>
                                            <p:cond delay="1642"/>
                                          </p:stCondLst>
                                        </p:cTn>
                                        <p:tgtEl>
                                          <p:spTgt spid="26"/>
                                        </p:tgtEl>
                                      </p:cBhvr>
                                      <p:to x="100000" y="90000"/>
                                    </p:animScale>
                                    <p:animScale>
                                      <p:cBhvr>
                                        <p:cTn id="38" dur="166" decel="50000">
                                          <p:stCondLst>
                                            <p:cond delay="1668"/>
                                          </p:stCondLst>
                                        </p:cTn>
                                        <p:tgtEl>
                                          <p:spTgt spid="26"/>
                                        </p:tgtEl>
                                      </p:cBhvr>
                                      <p:to x="100000" y="100000"/>
                                    </p:animScale>
                                    <p:animScale>
                                      <p:cBhvr>
                                        <p:cTn id="39" dur="26">
                                          <p:stCondLst>
                                            <p:cond delay="1808"/>
                                          </p:stCondLst>
                                        </p:cTn>
                                        <p:tgtEl>
                                          <p:spTgt spid="26"/>
                                        </p:tgtEl>
                                      </p:cBhvr>
                                      <p:to x="100000" y="95000"/>
                                    </p:animScale>
                                    <p:animScale>
                                      <p:cBhvr>
                                        <p:cTn id="40" dur="166" decel="50000">
                                          <p:stCondLst>
                                            <p:cond delay="1834"/>
                                          </p:stCondLst>
                                        </p:cTn>
                                        <p:tgtEl>
                                          <p:spTgt spid="26"/>
                                        </p:tgtEl>
                                      </p:cBhvr>
                                      <p:to x="100000" y="100000"/>
                                    </p:animScale>
                                  </p:childTnLst>
                                </p:cTn>
                              </p:par>
                              <p:par>
                                <p:cTn id="41" presetID="26"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80">
                                          <p:stCondLst>
                                            <p:cond delay="0"/>
                                          </p:stCondLst>
                                        </p:cTn>
                                        <p:tgtEl>
                                          <p:spTgt spid="16"/>
                                        </p:tgtEl>
                                      </p:cBhvr>
                                    </p:animEffect>
                                    <p:anim calcmode="lin" valueType="num">
                                      <p:cBhvr>
                                        <p:cTn id="4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49" dur="26">
                                          <p:stCondLst>
                                            <p:cond delay="650"/>
                                          </p:stCondLst>
                                        </p:cTn>
                                        <p:tgtEl>
                                          <p:spTgt spid="16"/>
                                        </p:tgtEl>
                                      </p:cBhvr>
                                      <p:to x="100000" y="60000"/>
                                    </p:animScale>
                                    <p:animScale>
                                      <p:cBhvr>
                                        <p:cTn id="50" dur="166" decel="50000">
                                          <p:stCondLst>
                                            <p:cond delay="676"/>
                                          </p:stCondLst>
                                        </p:cTn>
                                        <p:tgtEl>
                                          <p:spTgt spid="16"/>
                                        </p:tgtEl>
                                      </p:cBhvr>
                                      <p:to x="100000" y="100000"/>
                                    </p:animScale>
                                    <p:animScale>
                                      <p:cBhvr>
                                        <p:cTn id="51" dur="26">
                                          <p:stCondLst>
                                            <p:cond delay="1312"/>
                                          </p:stCondLst>
                                        </p:cTn>
                                        <p:tgtEl>
                                          <p:spTgt spid="16"/>
                                        </p:tgtEl>
                                      </p:cBhvr>
                                      <p:to x="100000" y="80000"/>
                                    </p:animScale>
                                    <p:animScale>
                                      <p:cBhvr>
                                        <p:cTn id="52" dur="166" decel="50000">
                                          <p:stCondLst>
                                            <p:cond delay="1338"/>
                                          </p:stCondLst>
                                        </p:cTn>
                                        <p:tgtEl>
                                          <p:spTgt spid="16"/>
                                        </p:tgtEl>
                                      </p:cBhvr>
                                      <p:to x="100000" y="100000"/>
                                    </p:animScale>
                                    <p:animScale>
                                      <p:cBhvr>
                                        <p:cTn id="53" dur="26">
                                          <p:stCondLst>
                                            <p:cond delay="1642"/>
                                          </p:stCondLst>
                                        </p:cTn>
                                        <p:tgtEl>
                                          <p:spTgt spid="16"/>
                                        </p:tgtEl>
                                      </p:cBhvr>
                                      <p:to x="100000" y="90000"/>
                                    </p:animScale>
                                    <p:animScale>
                                      <p:cBhvr>
                                        <p:cTn id="54" dur="166" decel="50000">
                                          <p:stCondLst>
                                            <p:cond delay="1668"/>
                                          </p:stCondLst>
                                        </p:cTn>
                                        <p:tgtEl>
                                          <p:spTgt spid="16"/>
                                        </p:tgtEl>
                                      </p:cBhvr>
                                      <p:to x="100000" y="100000"/>
                                    </p:animScale>
                                    <p:animScale>
                                      <p:cBhvr>
                                        <p:cTn id="55" dur="26">
                                          <p:stCondLst>
                                            <p:cond delay="1808"/>
                                          </p:stCondLst>
                                        </p:cTn>
                                        <p:tgtEl>
                                          <p:spTgt spid="16"/>
                                        </p:tgtEl>
                                      </p:cBhvr>
                                      <p:to x="100000" y="95000"/>
                                    </p:animScale>
                                    <p:animScale>
                                      <p:cBhvr>
                                        <p:cTn id="56" dur="166" decel="50000">
                                          <p:stCondLst>
                                            <p:cond delay="1834"/>
                                          </p:stCondLst>
                                        </p:cTn>
                                        <p:tgtEl>
                                          <p:spTgt spid="16"/>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down)">
                                      <p:cBhvr>
                                        <p:cTn id="59" dur="580">
                                          <p:stCondLst>
                                            <p:cond delay="0"/>
                                          </p:stCondLst>
                                        </p:cTn>
                                        <p:tgtEl>
                                          <p:spTgt spid="13"/>
                                        </p:tgtEl>
                                      </p:cBhvr>
                                    </p:animEffect>
                                    <p:anim calcmode="lin" valueType="num">
                                      <p:cBhvr>
                                        <p:cTn id="60"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5" dur="26">
                                          <p:stCondLst>
                                            <p:cond delay="650"/>
                                          </p:stCondLst>
                                        </p:cTn>
                                        <p:tgtEl>
                                          <p:spTgt spid="13"/>
                                        </p:tgtEl>
                                      </p:cBhvr>
                                      <p:to x="100000" y="60000"/>
                                    </p:animScale>
                                    <p:animScale>
                                      <p:cBhvr>
                                        <p:cTn id="66" dur="166" decel="50000">
                                          <p:stCondLst>
                                            <p:cond delay="676"/>
                                          </p:stCondLst>
                                        </p:cTn>
                                        <p:tgtEl>
                                          <p:spTgt spid="13"/>
                                        </p:tgtEl>
                                      </p:cBhvr>
                                      <p:to x="100000" y="100000"/>
                                    </p:animScale>
                                    <p:animScale>
                                      <p:cBhvr>
                                        <p:cTn id="67" dur="26">
                                          <p:stCondLst>
                                            <p:cond delay="1312"/>
                                          </p:stCondLst>
                                        </p:cTn>
                                        <p:tgtEl>
                                          <p:spTgt spid="13"/>
                                        </p:tgtEl>
                                      </p:cBhvr>
                                      <p:to x="100000" y="80000"/>
                                    </p:animScale>
                                    <p:animScale>
                                      <p:cBhvr>
                                        <p:cTn id="68" dur="166" decel="50000">
                                          <p:stCondLst>
                                            <p:cond delay="1338"/>
                                          </p:stCondLst>
                                        </p:cTn>
                                        <p:tgtEl>
                                          <p:spTgt spid="13"/>
                                        </p:tgtEl>
                                      </p:cBhvr>
                                      <p:to x="100000" y="100000"/>
                                    </p:animScale>
                                    <p:animScale>
                                      <p:cBhvr>
                                        <p:cTn id="69" dur="26">
                                          <p:stCondLst>
                                            <p:cond delay="1642"/>
                                          </p:stCondLst>
                                        </p:cTn>
                                        <p:tgtEl>
                                          <p:spTgt spid="13"/>
                                        </p:tgtEl>
                                      </p:cBhvr>
                                      <p:to x="100000" y="90000"/>
                                    </p:animScale>
                                    <p:animScale>
                                      <p:cBhvr>
                                        <p:cTn id="70" dur="166" decel="50000">
                                          <p:stCondLst>
                                            <p:cond delay="1668"/>
                                          </p:stCondLst>
                                        </p:cTn>
                                        <p:tgtEl>
                                          <p:spTgt spid="13"/>
                                        </p:tgtEl>
                                      </p:cBhvr>
                                      <p:to x="100000" y="100000"/>
                                    </p:animScale>
                                    <p:animScale>
                                      <p:cBhvr>
                                        <p:cTn id="71" dur="26">
                                          <p:stCondLst>
                                            <p:cond delay="1808"/>
                                          </p:stCondLst>
                                        </p:cTn>
                                        <p:tgtEl>
                                          <p:spTgt spid="13"/>
                                        </p:tgtEl>
                                      </p:cBhvr>
                                      <p:to x="100000" y="95000"/>
                                    </p:animScale>
                                    <p:animScale>
                                      <p:cBhvr>
                                        <p:cTn id="72" dur="166" decel="50000">
                                          <p:stCondLst>
                                            <p:cond delay="1834"/>
                                          </p:stCondLst>
                                        </p:cTn>
                                        <p:tgtEl>
                                          <p:spTgt spid="13"/>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77316" y="172724"/>
            <a:ext cx="1006967" cy="440376"/>
          </a:xfrm>
          <a:prstGeom prst="rect">
            <a:avLst/>
          </a:prstGeom>
        </p:spPr>
      </p:pic>
      <p:sp>
        <p:nvSpPr>
          <p:cNvPr id="5" name="Rectangle 4"/>
          <p:cNvSpPr/>
          <p:nvPr/>
        </p:nvSpPr>
        <p:spPr>
          <a:xfrm>
            <a:off x="711200" y="627278"/>
            <a:ext cx="10066867" cy="569387"/>
          </a:xfrm>
          <a:prstGeom prst="rect">
            <a:avLst/>
          </a:prstGeom>
        </p:spPr>
        <p:txBody>
          <a:bodyPr wrap="square">
            <a:spAutoFit/>
          </a:bodyPr>
          <a:lstStyle/>
          <a:p>
            <a:pPr marL="182880" lvl="0" algn="ctr"/>
            <a:r>
              <a:rPr lang="en-US" sz="31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3. </a:t>
            </a:r>
            <a:r>
              <a:rPr lang="vi-VN" sz="31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PHƯƠNG PHÁP ĐIỀU CHỈNH CỦA LUẬT HÌNH SỰ</a:t>
            </a:r>
          </a:p>
        </p:txBody>
      </p:sp>
      <p:pic>
        <p:nvPicPr>
          <p:cNvPr id="7" name="Picture 6">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1" y="0"/>
            <a:ext cx="711201" cy="787181"/>
          </a:xfrm>
          <a:prstGeom prst="rect">
            <a:avLst/>
          </a:prstGeom>
        </p:spPr>
      </p:pic>
      <p:pic>
        <p:nvPicPr>
          <p:cNvPr id="13" name="Picture 2" descr="Judge Gavel GIF - Judge Gavel Awesome - Discover &amp; Share GIFs"/>
          <p:cNvPicPr>
            <a:picLocks noChangeAspect="1" noChangeArrowheads="1" noCrop="1"/>
          </p:cNvPicPr>
          <p:nvPr/>
        </p:nvPicPr>
        <p:blipFill>
          <a:blip r:embed="rId4" cstate="print">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0" y="1658229"/>
            <a:ext cx="909550" cy="7871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iới hạn và kiểm soát quyền lực Nhà nướ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0947" y="1260652"/>
            <a:ext cx="3045176" cy="17293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Callout: Quad Arrow 1">
            <a:extLst>
              <a:ext uri="{FF2B5EF4-FFF2-40B4-BE49-F238E27FC236}">
                <a16:creationId xmlns:a16="http://schemas.microsoft.com/office/drawing/2014/main" id="{A8F7C03A-7109-8211-7E44-44D93E591444}"/>
              </a:ext>
            </a:extLst>
          </p:cNvPr>
          <p:cNvSpPr/>
          <p:nvPr/>
        </p:nvSpPr>
        <p:spPr>
          <a:xfrm>
            <a:off x="3232591" y="3122806"/>
            <a:ext cx="3496733" cy="1949965"/>
          </a:xfrm>
          <a:prstGeom prst="quadArrowCallou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Phương</a:t>
            </a:r>
            <a:r>
              <a:rPr lang="en-US" b="1" dirty="0">
                <a:solidFill>
                  <a:schemeClr val="tx1"/>
                </a:solidFill>
              </a:rPr>
              <a:t> </a:t>
            </a:r>
            <a:r>
              <a:rPr lang="en-US" b="1" dirty="0" err="1">
                <a:solidFill>
                  <a:schemeClr val="tx1"/>
                </a:solidFill>
              </a:rPr>
              <a:t>pháp</a:t>
            </a:r>
            <a:r>
              <a:rPr lang="en-US" b="1" dirty="0">
                <a:solidFill>
                  <a:schemeClr val="tx1"/>
                </a:solidFill>
              </a:rPr>
              <a:t> </a:t>
            </a:r>
            <a:r>
              <a:rPr lang="en-US" sz="2400" b="1" dirty="0">
                <a:solidFill>
                  <a:srgbClr val="FF0000"/>
                </a:solidFill>
                <a:effectLst>
                  <a:outerShdw blurRad="38100" dist="38100" dir="2700000" algn="tl">
                    <a:srgbClr val="000000">
                      <a:alpha val="43137"/>
                    </a:srgbClr>
                  </a:outerShdw>
                </a:effectLst>
              </a:rPr>
              <a:t>QUYỀN UY</a:t>
            </a:r>
          </a:p>
        </p:txBody>
      </p:sp>
      <p:pic>
        <p:nvPicPr>
          <p:cNvPr id="3" name="Picture 2">
            <a:extLst>
              <a:ext uri="{FF2B5EF4-FFF2-40B4-BE49-F238E27FC236}">
                <a16:creationId xmlns:a16="http://schemas.microsoft.com/office/drawing/2014/main" id="{D0FD5979-BBBB-A0A1-B978-18DB614E167B}"/>
              </a:ext>
            </a:extLst>
          </p:cNvPr>
          <p:cNvPicPr>
            <a:picLocks noChangeAspect="1"/>
          </p:cNvPicPr>
          <p:nvPr/>
        </p:nvPicPr>
        <p:blipFill>
          <a:blip r:embed="rId6"/>
          <a:stretch>
            <a:fillRect/>
          </a:stretch>
        </p:blipFill>
        <p:spPr>
          <a:xfrm>
            <a:off x="838200" y="2803876"/>
            <a:ext cx="1905000" cy="23958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D76C7D45-159F-AAB4-D03E-A71235C8EF94}"/>
              </a:ext>
            </a:extLst>
          </p:cNvPr>
          <p:cNvPicPr>
            <a:picLocks noChangeAspect="1"/>
          </p:cNvPicPr>
          <p:nvPr/>
        </p:nvPicPr>
        <p:blipFill>
          <a:blip r:embed="rId7"/>
          <a:stretch>
            <a:fillRect/>
          </a:stretch>
        </p:blipFill>
        <p:spPr>
          <a:xfrm>
            <a:off x="6898659" y="2803876"/>
            <a:ext cx="2591896" cy="2590629"/>
          </a:xfrm>
          <a:prstGeom prst="ellipse">
            <a:avLst/>
          </a:prstGeom>
          <a:ln>
            <a:noFill/>
          </a:ln>
          <a:effectLst>
            <a:softEdge rad="112500"/>
          </a:effectLst>
        </p:spPr>
      </p:pic>
      <p:pic>
        <p:nvPicPr>
          <p:cNvPr id="8" name="Picture 7">
            <a:extLst>
              <a:ext uri="{FF2B5EF4-FFF2-40B4-BE49-F238E27FC236}">
                <a16:creationId xmlns:a16="http://schemas.microsoft.com/office/drawing/2014/main" id="{3479D8F2-520F-FCC5-BD40-EEA4B70488EE}"/>
              </a:ext>
            </a:extLst>
          </p:cNvPr>
          <p:cNvPicPr>
            <a:picLocks noChangeAspect="1"/>
          </p:cNvPicPr>
          <p:nvPr/>
        </p:nvPicPr>
        <p:blipFill>
          <a:blip r:embed="rId8"/>
          <a:stretch>
            <a:fillRect/>
          </a:stretch>
        </p:blipFill>
        <p:spPr>
          <a:xfrm rot="10800000" flipV="1">
            <a:off x="3480947" y="4991075"/>
            <a:ext cx="3045176" cy="1621663"/>
          </a:xfrm>
          <a:prstGeom prst="rect">
            <a:avLst/>
          </a:prstGeom>
          <a:ln>
            <a:noFill/>
          </a:ln>
          <a:effectLst>
            <a:softEdge rad="112500"/>
          </a:effectLst>
        </p:spPr>
      </p:pic>
      <p:sp>
        <p:nvSpPr>
          <p:cNvPr id="12" name="Slide Number Placeholder 11">
            <a:extLst>
              <a:ext uri="{FF2B5EF4-FFF2-40B4-BE49-F238E27FC236}">
                <a16:creationId xmlns:a16="http://schemas.microsoft.com/office/drawing/2014/main" id="{45B3FC9D-C942-1E39-E36A-C71B5390489F}"/>
              </a:ext>
            </a:extLst>
          </p:cNvPr>
          <p:cNvSpPr>
            <a:spLocks noGrp="1"/>
          </p:cNvSpPr>
          <p:nvPr>
            <p:ph type="sldNum" sz="quarter" idx="12"/>
          </p:nvPr>
        </p:nvSpPr>
        <p:spPr/>
        <p:txBody>
          <a:bodyPr/>
          <a:lstStyle/>
          <a:p>
            <a:fld id="{ED30E801-7639-4AF0-AA52-5BC415A47534}" type="slidenum">
              <a:rPr lang="en-US" smtClean="0"/>
              <a:t>11</a:t>
            </a:fld>
            <a:endParaRPr lang="en-US"/>
          </a:p>
        </p:txBody>
      </p:sp>
    </p:spTree>
    <p:extLst>
      <p:ext uri="{BB962C8B-B14F-4D97-AF65-F5344CB8AC3E}">
        <p14:creationId xmlns:p14="http://schemas.microsoft.com/office/powerpoint/2010/main" val="424469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102"/>
                                        </p:tgtEl>
                                        <p:attrNameLst>
                                          <p:attrName>style.visibility</p:attrName>
                                        </p:attrNameLst>
                                      </p:cBhvr>
                                      <p:to>
                                        <p:strVal val="visible"/>
                                      </p:to>
                                    </p:set>
                                    <p:animEffect transition="in" filter="fade">
                                      <p:cBhvr>
                                        <p:cTn id="14" dur="500"/>
                                        <p:tgtEl>
                                          <p:spTgt spid="4102"/>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8915400" y="2396600"/>
            <a:ext cx="2165115" cy="3904734"/>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5" name="Rectangle 24"/>
          <p:cNvSpPr/>
          <p:nvPr/>
        </p:nvSpPr>
        <p:spPr>
          <a:xfrm>
            <a:off x="4964591" y="2413558"/>
            <a:ext cx="2222400" cy="3904734"/>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6" name="Rectangle 25"/>
          <p:cNvSpPr/>
          <p:nvPr/>
        </p:nvSpPr>
        <p:spPr>
          <a:xfrm>
            <a:off x="1111483" y="2413558"/>
            <a:ext cx="2051222" cy="3904734"/>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cxnSp>
        <p:nvCxnSpPr>
          <p:cNvPr id="27" name="Straight Connector 26"/>
          <p:cNvCxnSpPr/>
          <p:nvPr/>
        </p:nvCxnSpPr>
        <p:spPr>
          <a:xfrm flipH="1">
            <a:off x="4051290" y="2019300"/>
            <a:ext cx="12357" cy="4785360"/>
          </a:xfrm>
          <a:prstGeom prst="line">
            <a:avLst/>
          </a:prstGeom>
          <a:noFill/>
          <a:ln w="57150" cap="flat" cmpd="sng" algn="ctr">
            <a:solidFill>
              <a:srgbClr val="4472C4"/>
            </a:solidFill>
            <a:prstDash val="solid"/>
            <a:miter lim="800000"/>
          </a:ln>
          <a:effectLst/>
        </p:spPr>
      </p:cxnSp>
      <p:cxnSp>
        <p:nvCxnSpPr>
          <p:cNvPr id="28" name="Straight Connector 27"/>
          <p:cNvCxnSpPr/>
          <p:nvPr/>
        </p:nvCxnSpPr>
        <p:spPr>
          <a:xfrm>
            <a:off x="8131722" y="1971040"/>
            <a:ext cx="0" cy="5341414"/>
          </a:xfrm>
          <a:prstGeom prst="line">
            <a:avLst/>
          </a:prstGeom>
          <a:noFill/>
          <a:ln w="57150" cap="flat" cmpd="sng" algn="ctr">
            <a:solidFill>
              <a:srgbClr val="4472C4"/>
            </a:solidFill>
            <a:prstDash val="solid"/>
            <a:miter lim="800000"/>
          </a:ln>
          <a:effectLst/>
        </p:spPr>
      </p:cxnSp>
      <p:cxnSp>
        <p:nvCxnSpPr>
          <p:cNvPr id="30" name="Straight Connector 29"/>
          <p:cNvCxnSpPr>
            <a:cxnSpLocks/>
          </p:cNvCxnSpPr>
          <p:nvPr/>
        </p:nvCxnSpPr>
        <p:spPr>
          <a:xfrm>
            <a:off x="54687" y="2072640"/>
            <a:ext cx="12137313" cy="0"/>
          </a:xfrm>
          <a:prstGeom prst="line">
            <a:avLst/>
          </a:prstGeom>
          <a:noFill/>
          <a:ln w="57150" cap="flat" cmpd="sng" algn="ctr">
            <a:solidFill>
              <a:srgbClr val="4472C4"/>
            </a:solidFill>
            <a:prstDash val="solid"/>
            <a:miter lim="800000"/>
          </a:ln>
          <a:effectLst/>
        </p:spPr>
      </p:cxnSp>
      <p:sp>
        <p:nvSpPr>
          <p:cNvPr id="31" name="Rectangle 30"/>
          <p:cNvSpPr/>
          <p:nvPr/>
        </p:nvSpPr>
        <p:spPr>
          <a:xfrm>
            <a:off x="4063647" y="538527"/>
            <a:ext cx="1828803" cy="726113"/>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a:defRPr/>
            </a:pPr>
            <a:r>
              <a:rPr lang="en-US" sz="3200" b="1" kern="0" dirty="0">
                <a:solidFill>
                  <a:srgbClr val="FF0000"/>
                </a:solidFill>
                <a:latin typeface="Arial"/>
              </a:rPr>
              <a:t>THÚC</a:t>
            </a:r>
          </a:p>
        </p:txBody>
      </p:sp>
      <p:sp>
        <p:nvSpPr>
          <p:cNvPr id="32" name="Rectangle 31"/>
          <p:cNvSpPr/>
          <p:nvPr/>
        </p:nvSpPr>
        <p:spPr>
          <a:xfrm>
            <a:off x="6311386" y="538525"/>
            <a:ext cx="1828803" cy="72611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algn="ctr">
              <a:defRPr/>
            </a:pPr>
            <a:r>
              <a:rPr lang="en-US" sz="3200" b="1" kern="0" dirty="0">
                <a:solidFill>
                  <a:srgbClr val="FF0000"/>
                </a:solidFill>
                <a:latin typeface="Arial"/>
              </a:rPr>
              <a:t>BÀI</a:t>
            </a:r>
          </a:p>
        </p:txBody>
      </p:sp>
      <p:sp>
        <p:nvSpPr>
          <p:cNvPr id="33" name="Rectangle 32"/>
          <p:cNvSpPr/>
          <p:nvPr/>
        </p:nvSpPr>
        <p:spPr>
          <a:xfrm>
            <a:off x="8589375" y="534415"/>
            <a:ext cx="1828804" cy="726113"/>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a:defRPr/>
            </a:pPr>
            <a:r>
              <a:rPr lang="en-US" sz="3200" b="1" kern="0" dirty="0">
                <a:solidFill>
                  <a:srgbClr val="FF0000"/>
                </a:solidFill>
                <a:latin typeface="Arial"/>
              </a:rPr>
              <a:t>HỌC</a:t>
            </a:r>
          </a:p>
        </p:txBody>
      </p:sp>
      <p:pic>
        <p:nvPicPr>
          <p:cNvPr id="34" name="Picture 3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080515" y="46581"/>
            <a:ext cx="1006967" cy="421629"/>
          </a:xfrm>
          <a:prstGeom prst="rect">
            <a:avLst/>
          </a:prstGeom>
        </p:spPr>
      </p:pic>
      <p:sp>
        <p:nvSpPr>
          <p:cNvPr id="35" name="Rectangle 34"/>
          <p:cNvSpPr/>
          <p:nvPr/>
        </p:nvSpPr>
        <p:spPr>
          <a:xfrm>
            <a:off x="1780140" y="505400"/>
            <a:ext cx="1828803" cy="726113"/>
          </a:xfrm>
          <a:prstGeom prst="rect">
            <a:avLst/>
          </a:prstGeom>
          <a:solidFill>
            <a:srgbClr val="4472C4">
              <a:lumMod val="40000"/>
              <a:lumOff val="60000"/>
            </a:srgbClr>
          </a:solidFill>
          <a:ln w="12700" cap="flat" cmpd="sng" algn="ctr">
            <a:noFill/>
            <a:prstDash val="solid"/>
            <a:miter lim="800000"/>
          </a:ln>
          <a:effectLst/>
        </p:spPr>
        <p:txBody>
          <a:bodyPr rtlCol="0" anchor="ctr"/>
          <a:lstStyle/>
          <a:p>
            <a:pPr algn="ctr">
              <a:defRPr/>
            </a:pPr>
            <a:r>
              <a:rPr lang="en-US" sz="3200" b="1" kern="0" dirty="0">
                <a:solidFill>
                  <a:srgbClr val="FF0000"/>
                </a:solidFill>
                <a:latin typeface="Arial"/>
              </a:rPr>
              <a:t>KẾT</a:t>
            </a:r>
          </a:p>
        </p:txBody>
      </p:sp>
      <p:pic>
        <p:nvPicPr>
          <p:cNvPr id="36" name="Picture 2" descr="Number One GIF by Teach Fir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39868" y="1652077"/>
            <a:ext cx="1464024" cy="9525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3 GIF by Teach Firs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75822" y="1671653"/>
            <a:ext cx="1464024" cy="9525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Number 2 T GIF by Teach First"/>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357845" y="1671653"/>
            <a:ext cx="1464024" cy="9525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111474" y="3025140"/>
            <a:ext cx="2051230" cy="1384995"/>
          </a:xfrm>
          <a:prstGeom prst="rect">
            <a:avLst/>
          </a:prstGeom>
        </p:spPr>
        <p:txBody>
          <a:bodyPr wrap="square">
            <a:spAutoFit/>
          </a:bodyPr>
          <a:lstStyle/>
          <a:p>
            <a:pPr algn="ctr"/>
            <a:r>
              <a:rPr lang="vi-VN" sz="2800" b="1" kern="0" dirty="0">
                <a:solidFill>
                  <a:prstClr val="black"/>
                </a:solidFill>
                <a:latin typeface="Calibri" panose="020F0502020204030204" pitchFamily="34" charset="0"/>
                <a:ea typeface="Times New Roman" panose="02020603050405020304" pitchFamily="18" charset="0"/>
                <a:cs typeface="Calibri" panose="020F0502020204030204" pitchFamily="34" charset="0"/>
              </a:rPr>
              <a:t>Khái niệm Luật </a:t>
            </a:r>
            <a:endParaRPr lang="en-US" sz="2800" b="1" kern="0" dirty="0">
              <a:solidFill>
                <a:prstClr val="black"/>
              </a:solidFill>
              <a:latin typeface="Calibri" panose="020F0502020204030204" pitchFamily="34" charset="0"/>
              <a:ea typeface="Times New Roman" panose="02020603050405020304" pitchFamily="18" charset="0"/>
              <a:cs typeface="Calibri" panose="020F0502020204030204" pitchFamily="34" charset="0"/>
            </a:endParaRPr>
          </a:p>
          <a:p>
            <a:pPr algn="ctr"/>
            <a:r>
              <a:rPr lang="vi-VN" sz="2800" b="1" kern="0" dirty="0">
                <a:solidFill>
                  <a:prstClr val="black"/>
                </a:solidFill>
                <a:latin typeface="Calibri" panose="020F0502020204030204" pitchFamily="34" charset="0"/>
                <a:ea typeface="Times New Roman" panose="02020603050405020304" pitchFamily="18" charset="0"/>
                <a:cs typeface="Calibri" panose="020F0502020204030204" pitchFamily="34" charset="0"/>
              </a:rPr>
              <a:t>hình sự</a:t>
            </a:r>
          </a:p>
        </p:txBody>
      </p:sp>
      <p:sp>
        <p:nvSpPr>
          <p:cNvPr id="41" name="Rectangle 40"/>
          <p:cNvSpPr/>
          <p:nvPr/>
        </p:nvSpPr>
        <p:spPr>
          <a:xfrm>
            <a:off x="5062835" y="3031166"/>
            <a:ext cx="2069699" cy="1815882"/>
          </a:xfrm>
          <a:prstGeom prst="rect">
            <a:avLst/>
          </a:prstGeom>
        </p:spPr>
        <p:txBody>
          <a:bodyPr wrap="square">
            <a:spAutoFit/>
          </a:bodyPr>
          <a:lstStyle/>
          <a:p>
            <a:pPr algn="ctr"/>
            <a:r>
              <a:rPr lang="en-US" sz="2800" b="1" kern="0" dirty="0" err="1">
                <a:solidFill>
                  <a:prstClr val="black"/>
                </a:solidFill>
                <a:ea typeface="Times New Roman" panose="02020603050405020304" pitchFamily="18" charset="0"/>
                <a:cs typeface="Arial" panose="020B0604020202020204" pitchFamily="34" charset="0"/>
              </a:rPr>
              <a:t>Đối</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tượng</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điều</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chỉnh</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của</a:t>
            </a:r>
            <a:r>
              <a:rPr lang="en-US" sz="2800" b="1" kern="0" dirty="0">
                <a:solidFill>
                  <a:prstClr val="black"/>
                </a:solidFill>
                <a:ea typeface="Times New Roman" panose="02020603050405020304" pitchFamily="18" charset="0"/>
                <a:cs typeface="Arial" panose="020B0604020202020204" pitchFamily="34" charset="0"/>
              </a:rPr>
              <a:t> </a:t>
            </a:r>
          </a:p>
          <a:p>
            <a:pPr algn="ctr"/>
            <a:r>
              <a:rPr lang="en-US" sz="2800" b="1" kern="0" dirty="0" err="1">
                <a:solidFill>
                  <a:prstClr val="black"/>
                </a:solidFill>
                <a:ea typeface="Times New Roman" panose="02020603050405020304" pitchFamily="18" charset="0"/>
                <a:cs typeface="Arial" panose="020B0604020202020204" pitchFamily="34" charset="0"/>
              </a:rPr>
              <a:t>Luật</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hình</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sự</a:t>
            </a:r>
            <a:endParaRPr lang="vi-VN" sz="2800" b="1" kern="0" dirty="0">
              <a:solidFill>
                <a:prstClr val="black"/>
              </a:solidFill>
              <a:ea typeface="Times New Roman" panose="02020603050405020304" pitchFamily="18" charset="0"/>
              <a:cs typeface="Arial" panose="020B0604020202020204" pitchFamily="34" charset="0"/>
            </a:endParaRPr>
          </a:p>
        </p:txBody>
      </p:sp>
      <p:sp>
        <p:nvSpPr>
          <p:cNvPr id="42" name="Rectangle 41"/>
          <p:cNvSpPr/>
          <p:nvPr/>
        </p:nvSpPr>
        <p:spPr>
          <a:xfrm>
            <a:off x="8982214" y="2948112"/>
            <a:ext cx="2051222" cy="2200602"/>
          </a:xfrm>
          <a:prstGeom prst="rect">
            <a:avLst/>
          </a:prstGeom>
        </p:spPr>
        <p:txBody>
          <a:bodyPr wrap="square">
            <a:spAutoFit/>
          </a:bodyPr>
          <a:lstStyle/>
          <a:p>
            <a:pPr algn="ctr"/>
            <a:r>
              <a:rPr lang="vi-VN" sz="28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Phương</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pháp</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điều</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chỉnh</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của</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Luật</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hình</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sự</a:t>
            </a:r>
            <a:endParaRPr lang="vi-VN" sz="2700" b="1" kern="0" dirty="0">
              <a:solidFill>
                <a:prstClr val="black"/>
              </a:solidFill>
              <a:ea typeface="Times New Roman" panose="02020603050405020304" pitchFamily="18" charset="0"/>
              <a:cs typeface="Arial" panose="020B0604020202020204" pitchFamily="34" charset="0"/>
            </a:endParaRPr>
          </a:p>
          <a:p>
            <a:pPr algn="ctr"/>
            <a:endParaRPr lang="vi-VN" sz="2800" b="1" kern="0" dirty="0">
              <a:solidFill>
                <a:prstClr val="black"/>
              </a:solidFill>
              <a:ea typeface="Times New Roman" panose="02020603050405020304" pitchFamily="18" charset="0"/>
              <a:cs typeface="Arial" panose="020B0604020202020204" pitchFamily="34" charset="0"/>
            </a:endParaRPr>
          </a:p>
        </p:txBody>
      </p:sp>
      <p:pic>
        <p:nvPicPr>
          <p:cNvPr id="44" name="Picture 43">
            <a:extLst>
              <a:ext uri="{FF2B5EF4-FFF2-40B4-BE49-F238E27FC236}">
                <a16:creationId xmlns:a16="http://schemas.microsoft.com/office/drawing/2014/main" id="{EAA4CCF1-79CC-469E-9A60-E67B9D1A1CDA}"/>
              </a:ext>
            </a:extLst>
          </p:cNvPr>
          <p:cNvPicPr>
            <a:picLocks noChangeAspect="1"/>
          </p:cNvPicPr>
          <p:nvPr/>
        </p:nvPicPr>
        <p:blipFill rotWithShape="1">
          <a:blip r:embed="rId6">
            <a:extLst>
              <a:ext uri="{28A0092B-C50C-407E-A947-70E740481C1C}">
                <a14:useLocalDpi xmlns:a14="http://schemas.microsoft.com/office/drawing/2010/main" val="0"/>
              </a:ext>
            </a:extLst>
          </a:blip>
          <a:srcRect r="82079"/>
          <a:stretch/>
        </p:blipFill>
        <p:spPr>
          <a:xfrm>
            <a:off x="0" y="30512"/>
            <a:ext cx="535905" cy="702306"/>
          </a:xfrm>
          <a:prstGeom prst="rect">
            <a:avLst/>
          </a:prstGeom>
        </p:spPr>
      </p:pic>
      <p:sp>
        <p:nvSpPr>
          <p:cNvPr id="2" name="Slide Number Placeholder 1">
            <a:extLst>
              <a:ext uri="{FF2B5EF4-FFF2-40B4-BE49-F238E27FC236}">
                <a16:creationId xmlns:a16="http://schemas.microsoft.com/office/drawing/2014/main" id="{57B3A347-00BB-1569-B65C-EDC4D1A54FC5}"/>
              </a:ext>
            </a:extLst>
          </p:cNvPr>
          <p:cNvSpPr>
            <a:spLocks noGrp="1"/>
          </p:cNvSpPr>
          <p:nvPr>
            <p:ph type="sldNum" sz="quarter" idx="12"/>
          </p:nvPr>
        </p:nvSpPr>
        <p:spPr/>
        <p:txBody>
          <a:bodyPr/>
          <a:lstStyle/>
          <a:p>
            <a:fld id="{ED30E801-7639-4AF0-AA52-5BC415A47534}" type="slidenum">
              <a:rPr lang="en-US" smtClean="0"/>
              <a:t>12</a:t>
            </a:fld>
            <a:endParaRPr lang="en-US"/>
          </a:p>
        </p:txBody>
      </p:sp>
    </p:spTree>
    <p:extLst>
      <p:ext uri="{BB962C8B-B14F-4D97-AF65-F5344CB8AC3E}">
        <p14:creationId xmlns:p14="http://schemas.microsoft.com/office/powerpoint/2010/main" val="417155844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1000"/>
                                        <p:tgtEl>
                                          <p:spTgt spid="37"/>
                                        </p:tgtEl>
                                      </p:cBhvr>
                                    </p:animEffect>
                                    <p:anim calcmode="lin" valueType="num">
                                      <p:cBhvr>
                                        <p:cTn id="47" dur="1000" fill="hold"/>
                                        <p:tgtEl>
                                          <p:spTgt spid="37"/>
                                        </p:tgtEl>
                                        <p:attrNameLst>
                                          <p:attrName>ppt_x</p:attrName>
                                        </p:attrNameLst>
                                      </p:cBhvr>
                                      <p:tavLst>
                                        <p:tav tm="0">
                                          <p:val>
                                            <p:strVal val="#ppt_x"/>
                                          </p:val>
                                        </p:tav>
                                        <p:tav tm="100000">
                                          <p:val>
                                            <p:strVal val="#ppt_x"/>
                                          </p:val>
                                        </p:tav>
                                      </p:tavLst>
                                    </p:anim>
                                    <p:anim calcmode="lin" valueType="num">
                                      <p:cBhvr>
                                        <p:cTn id="48" dur="1000" fill="hold"/>
                                        <p:tgtEl>
                                          <p:spTgt spid="3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1000"/>
                                        <p:tgtEl>
                                          <p:spTgt spid="42"/>
                                        </p:tgtEl>
                                      </p:cBhvr>
                                    </p:animEffect>
                                    <p:anim calcmode="lin" valueType="num">
                                      <p:cBhvr>
                                        <p:cTn id="52" dur="1000" fill="hold"/>
                                        <p:tgtEl>
                                          <p:spTgt spid="42"/>
                                        </p:tgtEl>
                                        <p:attrNameLst>
                                          <p:attrName>ppt_x</p:attrName>
                                        </p:attrNameLst>
                                      </p:cBhvr>
                                      <p:tavLst>
                                        <p:tav tm="0">
                                          <p:val>
                                            <p:strVal val="#ppt_x"/>
                                          </p:val>
                                        </p:tav>
                                        <p:tav tm="100000">
                                          <p:val>
                                            <p:strVal val="#ppt_x"/>
                                          </p:val>
                                        </p:tav>
                                      </p:tavLst>
                                    </p:anim>
                                    <p:anim calcmode="lin" valueType="num">
                                      <p:cBhvr>
                                        <p:cTn id="5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A4CCF1-79CC-469E-9A60-E67B9D1A1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75" y="253834"/>
            <a:ext cx="5762146" cy="1180519"/>
          </a:xfrm>
          <a:prstGeom prst="rect">
            <a:avLst/>
          </a:prstGeom>
        </p:spPr>
      </p:pic>
      <p:sp>
        <p:nvSpPr>
          <p:cNvPr id="2" name="AutoShape 2" descr="Gmail Email Biểu Tượng - Miễn Phí vector hình ảnh trên Pixabay - Pixab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0522B510-CE72-A346-4AA7-2AC6C8B2BDBF}"/>
              </a:ext>
            </a:extLst>
          </p:cNvPr>
          <p:cNvPicPr>
            <a:picLocks noChangeAspect="1"/>
          </p:cNvPicPr>
          <p:nvPr/>
        </p:nvPicPr>
        <p:blipFill>
          <a:blip r:embed="rId3"/>
          <a:stretch>
            <a:fillRect/>
          </a:stretch>
        </p:blipFill>
        <p:spPr>
          <a:xfrm>
            <a:off x="1193649" y="2522647"/>
            <a:ext cx="8031193" cy="1759790"/>
          </a:xfrm>
          <a:prstGeom prst="rect">
            <a:avLst/>
          </a:prstGeom>
        </p:spPr>
      </p:pic>
      <p:pic>
        <p:nvPicPr>
          <p:cNvPr id="4" name="Picture 3">
            <a:extLst>
              <a:ext uri="{FF2B5EF4-FFF2-40B4-BE49-F238E27FC236}">
                <a16:creationId xmlns:a16="http://schemas.microsoft.com/office/drawing/2014/main" id="{274F5C0A-A9E4-3EE9-F3B1-74CF7486D679}"/>
              </a:ext>
            </a:extLst>
          </p:cNvPr>
          <p:cNvPicPr>
            <a:picLocks noChangeAspect="1"/>
          </p:cNvPicPr>
          <p:nvPr/>
        </p:nvPicPr>
        <p:blipFill>
          <a:blip r:embed="rId4"/>
          <a:stretch>
            <a:fillRect/>
          </a:stretch>
        </p:blipFill>
        <p:spPr>
          <a:xfrm>
            <a:off x="11163706" y="43504"/>
            <a:ext cx="969027" cy="405229"/>
          </a:xfrm>
          <a:prstGeom prst="rect">
            <a:avLst/>
          </a:prstGeom>
        </p:spPr>
      </p:pic>
      <p:sp>
        <p:nvSpPr>
          <p:cNvPr id="6" name="Slide Number Placeholder 5">
            <a:extLst>
              <a:ext uri="{FF2B5EF4-FFF2-40B4-BE49-F238E27FC236}">
                <a16:creationId xmlns:a16="http://schemas.microsoft.com/office/drawing/2014/main" id="{9E464877-406A-1AAF-C8FD-7B87B6D4E373}"/>
              </a:ext>
            </a:extLst>
          </p:cNvPr>
          <p:cNvSpPr>
            <a:spLocks noGrp="1"/>
          </p:cNvSpPr>
          <p:nvPr>
            <p:ph type="sldNum" sz="quarter" idx="12"/>
          </p:nvPr>
        </p:nvSpPr>
        <p:spPr/>
        <p:txBody>
          <a:bodyPr/>
          <a:lstStyle/>
          <a:p>
            <a:fld id="{ED30E801-7639-4AF0-AA52-5BC415A47534}" type="slidenum">
              <a:rPr lang="en-US" smtClean="0"/>
              <a:t>13</a:t>
            </a:fld>
            <a:endParaRPr lang="en-US"/>
          </a:p>
        </p:txBody>
      </p:sp>
    </p:spTree>
    <p:extLst>
      <p:ext uri="{BB962C8B-B14F-4D97-AF65-F5344CB8AC3E}">
        <p14:creationId xmlns:p14="http://schemas.microsoft.com/office/powerpoint/2010/main" val="22392847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 descr="Redirect Notice | Gif, Rainbow gif, Overlays transparent"/>
          <p:cNvPicPr preferRelativeResize="0"/>
          <p:nvPr/>
        </p:nvPicPr>
        <p:blipFill rotWithShape="1">
          <a:blip r:embed="rId3">
            <a:alphaModFix/>
          </a:blip>
          <a:srcRect/>
          <a:stretch/>
        </p:blipFill>
        <p:spPr>
          <a:xfrm>
            <a:off x="2766714" y="1318653"/>
            <a:ext cx="10093501" cy="5715000"/>
          </a:xfrm>
          <a:prstGeom prst="rect">
            <a:avLst/>
          </a:prstGeom>
          <a:noFill/>
          <a:ln>
            <a:noFill/>
          </a:ln>
        </p:spPr>
      </p:pic>
      <p:pic>
        <p:nvPicPr>
          <p:cNvPr id="100" name="Google Shape;100;p2" descr="Redirect Notice | Gif, Rainbow gif, Overlays transparent"/>
          <p:cNvPicPr preferRelativeResize="0"/>
          <p:nvPr/>
        </p:nvPicPr>
        <p:blipFill rotWithShape="1">
          <a:blip r:embed="rId3">
            <a:alphaModFix/>
          </a:blip>
          <a:srcRect/>
          <a:stretch/>
        </p:blipFill>
        <p:spPr>
          <a:xfrm>
            <a:off x="2689981" y="-551421"/>
            <a:ext cx="10093501" cy="5715000"/>
          </a:xfrm>
          <a:prstGeom prst="rect">
            <a:avLst/>
          </a:prstGeom>
          <a:noFill/>
          <a:ln>
            <a:noFill/>
          </a:ln>
        </p:spPr>
      </p:pic>
      <p:pic>
        <p:nvPicPr>
          <p:cNvPr id="101" name="Google Shape;101;p2"/>
          <p:cNvPicPr preferRelativeResize="0"/>
          <p:nvPr/>
        </p:nvPicPr>
        <p:blipFill rotWithShape="1">
          <a:blip r:embed="rId4">
            <a:alphaModFix/>
          </a:blip>
          <a:srcRect l="11883" t="17943"/>
          <a:stretch/>
        </p:blipFill>
        <p:spPr>
          <a:xfrm>
            <a:off x="11434587" y="986425"/>
            <a:ext cx="768602" cy="332228"/>
          </a:xfrm>
          <a:prstGeom prst="rect">
            <a:avLst/>
          </a:prstGeom>
          <a:noFill/>
          <a:ln>
            <a:noFill/>
          </a:ln>
        </p:spPr>
      </p:pic>
      <p:sp>
        <p:nvSpPr>
          <p:cNvPr id="102" name="Google Shape;102;p2"/>
          <p:cNvSpPr/>
          <p:nvPr/>
        </p:nvSpPr>
        <p:spPr>
          <a:xfrm>
            <a:off x="571843" y="2300245"/>
            <a:ext cx="2118128" cy="675132"/>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rgbClr val="FF0000"/>
              </a:solidFill>
              <a:latin typeface="Arial"/>
              <a:ea typeface="Arial"/>
              <a:cs typeface="Arial"/>
              <a:sym typeface="Arial"/>
            </a:endParaRPr>
          </a:p>
        </p:txBody>
      </p:sp>
      <p:sp>
        <p:nvSpPr>
          <p:cNvPr id="103" name="Google Shape;103;p2"/>
          <p:cNvSpPr/>
          <p:nvPr/>
        </p:nvSpPr>
        <p:spPr>
          <a:xfrm>
            <a:off x="571842" y="3252745"/>
            <a:ext cx="2118128" cy="675132"/>
          </a:xfrm>
          <a:prstGeom prst="rect">
            <a:avLst/>
          </a:prstGeom>
          <a:solidFill>
            <a:srgbClr val="B3C6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rgbClr val="FF0000"/>
              </a:solidFill>
              <a:latin typeface="Arial"/>
              <a:ea typeface="Arial"/>
              <a:cs typeface="Arial"/>
              <a:sym typeface="Arial"/>
            </a:endParaRPr>
          </a:p>
        </p:txBody>
      </p:sp>
      <p:sp>
        <p:nvSpPr>
          <p:cNvPr id="104" name="Google Shape;104;p2"/>
          <p:cNvSpPr/>
          <p:nvPr/>
        </p:nvSpPr>
        <p:spPr>
          <a:xfrm>
            <a:off x="571842" y="4208293"/>
            <a:ext cx="2118129" cy="672084"/>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rgbClr val="FF0000"/>
              </a:solidFill>
              <a:latin typeface="Arial"/>
              <a:ea typeface="Arial"/>
              <a:cs typeface="Arial"/>
              <a:sym typeface="Arial"/>
            </a:endParaRPr>
          </a:p>
        </p:txBody>
      </p:sp>
      <p:sp>
        <p:nvSpPr>
          <p:cNvPr id="105" name="Google Shape;105;p2"/>
          <p:cNvSpPr/>
          <p:nvPr/>
        </p:nvSpPr>
        <p:spPr>
          <a:xfrm>
            <a:off x="571842" y="5256805"/>
            <a:ext cx="2118129" cy="672084"/>
          </a:xfrm>
          <a:prstGeom prst="rect">
            <a:avLst/>
          </a:prstGeom>
          <a:solidFill>
            <a:srgbClr val="B3C6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rgbClr val="FF0000"/>
              </a:solidFill>
              <a:latin typeface="Arial"/>
              <a:ea typeface="Arial"/>
              <a:cs typeface="Arial"/>
              <a:sym typeface="Arial"/>
            </a:endParaRPr>
          </a:p>
        </p:txBody>
      </p:sp>
      <p:sp>
        <p:nvSpPr>
          <p:cNvPr id="106" name="Google Shape;106;p2"/>
          <p:cNvSpPr txBox="1"/>
          <p:nvPr/>
        </p:nvSpPr>
        <p:spPr>
          <a:xfrm>
            <a:off x="571833" y="2424207"/>
            <a:ext cx="211813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FF0000"/>
                </a:solidFill>
                <a:latin typeface="Arial"/>
                <a:ea typeface="Arial"/>
                <a:cs typeface="Arial"/>
                <a:sym typeface="Arial"/>
              </a:rPr>
              <a:t>MỤC</a:t>
            </a:r>
            <a:endParaRPr dirty="0"/>
          </a:p>
        </p:txBody>
      </p:sp>
      <p:sp>
        <p:nvSpPr>
          <p:cNvPr id="107" name="Google Shape;107;p2"/>
          <p:cNvSpPr txBox="1"/>
          <p:nvPr/>
        </p:nvSpPr>
        <p:spPr>
          <a:xfrm>
            <a:off x="571832" y="3376707"/>
            <a:ext cx="211813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FF0000"/>
                </a:solidFill>
                <a:latin typeface="Arial"/>
                <a:ea typeface="Arial"/>
                <a:cs typeface="Arial"/>
                <a:sym typeface="Arial"/>
              </a:rPr>
              <a:t>TIÊU</a:t>
            </a:r>
            <a:endParaRPr dirty="0"/>
          </a:p>
        </p:txBody>
      </p:sp>
      <p:sp>
        <p:nvSpPr>
          <p:cNvPr id="108" name="Google Shape;108;p2"/>
          <p:cNvSpPr txBox="1"/>
          <p:nvPr/>
        </p:nvSpPr>
        <p:spPr>
          <a:xfrm>
            <a:off x="571833" y="4332255"/>
            <a:ext cx="211813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FF0000"/>
                </a:solidFill>
                <a:latin typeface="Arial"/>
                <a:ea typeface="Arial"/>
                <a:cs typeface="Arial"/>
                <a:sym typeface="Arial"/>
              </a:rPr>
              <a:t>CHƯƠNG</a:t>
            </a:r>
            <a:endParaRPr dirty="0"/>
          </a:p>
        </p:txBody>
      </p:sp>
      <p:sp>
        <p:nvSpPr>
          <p:cNvPr id="109" name="Google Shape;109;p2"/>
          <p:cNvSpPr txBox="1"/>
          <p:nvPr/>
        </p:nvSpPr>
        <p:spPr>
          <a:xfrm>
            <a:off x="571832" y="5379699"/>
            <a:ext cx="2101928"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FF0000"/>
                </a:solidFill>
                <a:latin typeface="Arial"/>
                <a:cs typeface="Arial"/>
                <a:sym typeface="Arial"/>
              </a:rPr>
              <a:t>3</a:t>
            </a:r>
            <a:endParaRPr dirty="0"/>
          </a:p>
        </p:txBody>
      </p:sp>
      <p:pic>
        <p:nvPicPr>
          <p:cNvPr id="110" name="Google Shape;110;p2"/>
          <p:cNvPicPr preferRelativeResize="0"/>
          <p:nvPr/>
        </p:nvPicPr>
        <p:blipFill rotWithShape="1">
          <a:blip r:embed="rId5">
            <a:alphaModFix/>
          </a:blip>
          <a:srcRect r="82017"/>
          <a:stretch/>
        </p:blipFill>
        <p:spPr>
          <a:xfrm>
            <a:off x="11434587" y="-5132"/>
            <a:ext cx="685562" cy="895349"/>
          </a:xfrm>
          <a:prstGeom prst="rect">
            <a:avLst/>
          </a:prstGeom>
          <a:noFill/>
          <a:ln>
            <a:noFill/>
          </a:ln>
        </p:spPr>
      </p:pic>
      <p:pic>
        <p:nvPicPr>
          <p:cNvPr id="111" name="Google Shape;111;p2" descr="665,000+ Red Border Stock Photos, Pictures &amp; Royalty-Free Images - iStock |  Black and red border, Distressed red border, Black red border"/>
          <p:cNvPicPr preferRelativeResize="0"/>
          <p:nvPr/>
        </p:nvPicPr>
        <p:blipFill rotWithShape="1">
          <a:blip r:embed="rId6">
            <a:alphaModFix/>
          </a:blip>
          <a:srcRect t="24829" b="57139"/>
          <a:stretch/>
        </p:blipFill>
        <p:spPr>
          <a:xfrm rot="5400000">
            <a:off x="-341823" y="3298843"/>
            <a:ext cx="6858000" cy="260313"/>
          </a:xfrm>
          <a:prstGeom prst="rect">
            <a:avLst/>
          </a:prstGeom>
          <a:noFill/>
          <a:ln>
            <a:noFill/>
          </a:ln>
        </p:spPr>
      </p:pic>
      <p:pic>
        <p:nvPicPr>
          <p:cNvPr id="112" name="Google Shape;112;p2" descr="665,000+ Red Border Stock Photos, Pictures &amp; Royalty-Free Images - iStock |  Black and red border, Distressed red border, Black red border"/>
          <p:cNvPicPr preferRelativeResize="0"/>
          <p:nvPr/>
        </p:nvPicPr>
        <p:blipFill rotWithShape="1">
          <a:blip r:embed="rId6">
            <a:alphaModFix/>
          </a:blip>
          <a:srcRect t="24829" b="57139"/>
          <a:stretch/>
        </p:blipFill>
        <p:spPr>
          <a:xfrm rot="-5400000" flipH="1">
            <a:off x="-3275804" y="3275808"/>
            <a:ext cx="6856416" cy="304799"/>
          </a:xfrm>
          <a:prstGeom prst="rect">
            <a:avLst/>
          </a:prstGeom>
          <a:noFill/>
          <a:ln>
            <a:noFill/>
          </a:ln>
        </p:spPr>
      </p:pic>
      <p:sp>
        <p:nvSpPr>
          <p:cNvPr id="113" name="Google Shape;113;p2"/>
          <p:cNvSpPr/>
          <p:nvPr/>
        </p:nvSpPr>
        <p:spPr>
          <a:xfrm>
            <a:off x="3938953" y="313267"/>
            <a:ext cx="7228579" cy="1520376"/>
          </a:xfrm>
          <a:prstGeom prst="rect">
            <a:avLst/>
          </a:prstGeom>
          <a:noFill/>
          <a:ln>
            <a:noFill/>
          </a:ln>
        </p:spPr>
        <p:txBody>
          <a:bodyPr spcFirstLastPara="1" wrap="square" lIns="91425" tIns="45700" rIns="91425" bIns="45700" anchor="t" anchorCtr="0">
            <a:spAutoFit/>
          </a:bodyPr>
          <a:lstStyle/>
          <a:p>
            <a:pPr marL="0" marR="0" lvl="0" indent="0" algn="just" rtl="0">
              <a:lnSpc>
                <a:spcPct val="160000"/>
              </a:lnSpc>
              <a:spcBef>
                <a:spcPts val="0"/>
              </a:spcBef>
              <a:spcAft>
                <a:spcPts val="0"/>
              </a:spcAft>
              <a:buNone/>
            </a:pPr>
            <a:r>
              <a:rPr lang="en-US" sz="2200" b="1" u="sng" dirty="0" err="1">
                <a:solidFill>
                  <a:srgbClr val="2F5496"/>
                </a:solidFill>
                <a:latin typeface="Arial"/>
                <a:ea typeface="Arial"/>
                <a:cs typeface="Arial"/>
                <a:sym typeface="Arial"/>
              </a:rPr>
              <a:t>Về</a:t>
            </a:r>
            <a:r>
              <a:rPr lang="en-US" sz="2200" b="1" u="sng" dirty="0">
                <a:solidFill>
                  <a:srgbClr val="2F5496"/>
                </a:solidFill>
                <a:latin typeface="Arial"/>
                <a:ea typeface="Arial"/>
                <a:cs typeface="Arial"/>
                <a:sym typeface="Arial"/>
              </a:rPr>
              <a:t> </a:t>
            </a:r>
            <a:r>
              <a:rPr lang="en-US" sz="2200" b="1" u="sng" dirty="0" err="1">
                <a:solidFill>
                  <a:srgbClr val="2F5496"/>
                </a:solidFill>
                <a:latin typeface="Arial"/>
                <a:ea typeface="Arial"/>
                <a:cs typeface="Arial"/>
                <a:sym typeface="Arial"/>
              </a:rPr>
              <a:t>kiến</a:t>
            </a:r>
            <a:r>
              <a:rPr lang="en-US" sz="2200" b="1" u="sng" dirty="0">
                <a:solidFill>
                  <a:srgbClr val="2F5496"/>
                </a:solidFill>
                <a:latin typeface="Arial"/>
                <a:ea typeface="Arial"/>
                <a:cs typeface="Arial"/>
                <a:sym typeface="Arial"/>
              </a:rPr>
              <a:t> </a:t>
            </a:r>
            <a:r>
              <a:rPr lang="en-US" sz="2200" b="1" u="sng" dirty="0" err="1">
                <a:solidFill>
                  <a:srgbClr val="2F5496"/>
                </a:solidFill>
                <a:latin typeface="Arial"/>
                <a:ea typeface="Arial"/>
                <a:cs typeface="Arial"/>
                <a:sym typeface="Arial"/>
              </a:rPr>
              <a:t>thức</a:t>
            </a:r>
            <a:r>
              <a:rPr lang="en-US" sz="2200" b="1" dirty="0">
                <a:solidFill>
                  <a:srgbClr val="2F5496"/>
                </a:solidFill>
                <a:latin typeface="Arial"/>
                <a:ea typeface="Arial"/>
                <a:cs typeface="Arial"/>
                <a:sym typeface="Arial"/>
              </a:rPr>
              <a:t>: </a:t>
            </a:r>
            <a:r>
              <a:rPr lang="en-US" b="1" dirty="0" err="1">
                <a:latin typeface="Arial"/>
                <a:ea typeface="Arial"/>
                <a:cs typeface="Arial"/>
                <a:sym typeface="Arial"/>
              </a:rPr>
              <a:t>Hiểu</a:t>
            </a:r>
            <a:r>
              <a:rPr lang="en-US" b="1" dirty="0">
                <a:latin typeface="Arial"/>
                <a:ea typeface="Arial"/>
                <a:cs typeface="Arial"/>
                <a:sym typeface="Arial"/>
              </a:rPr>
              <a:t> </a:t>
            </a:r>
            <a:r>
              <a:rPr lang="en-US" b="1" dirty="0" err="1">
                <a:latin typeface="Arial"/>
                <a:ea typeface="Arial"/>
                <a:cs typeface="Arial"/>
                <a:sym typeface="Arial"/>
              </a:rPr>
              <a:t>và</a:t>
            </a:r>
            <a:r>
              <a:rPr lang="en-US" b="1" dirty="0">
                <a:latin typeface="Arial"/>
                <a:ea typeface="Arial"/>
                <a:cs typeface="Arial"/>
                <a:sym typeface="Arial"/>
              </a:rPr>
              <a:t> </a:t>
            </a:r>
            <a:r>
              <a:rPr lang="en-US" b="1" dirty="0" err="1">
                <a:latin typeface="Arial"/>
                <a:ea typeface="Arial"/>
                <a:cs typeface="Arial"/>
                <a:sym typeface="Arial"/>
              </a:rPr>
              <a:t>phân</a:t>
            </a:r>
            <a:r>
              <a:rPr lang="en-US" b="1" dirty="0">
                <a:latin typeface="Arial"/>
                <a:ea typeface="Arial"/>
                <a:cs typeface="Arial"/>
                <a:sym typeface="Arial"/>
              </a:rPr>
              <a:t> </a:t>
            </a:r>
            <a:r>
              <a:rPr lang="en-US" b="1" dirty="0" err="1">
                <a:latin typeface="Arial"/>
                <a:ea typeface="Arial"/>
                <a:cs typeface="Arial"/>
                <a:sym typeface="Arial"/>
              </a:rPr>
              <a:t>tích</a:t>
            </a:r>
            <a:r>
              <a:rPr lang="en-US" b="1" dirty="0">
                <a:latin typeface="Arial"/>
                <a:ea typeface="Arial"/>
                <a:cs typeface="Arial"/>
                <a:sym typeface="Arial"/>
              </a:rPr>
              <a:t> </a:t>
            </a:r>
            <a:r>
              <a:rPr lang="en-US" b="1" dirty="0" err="1">
                <a:latin typeface="Arial"/>
                <a:ea typeface="Arial"/>
                <a:cs typeface="Arial"/>
                <a:sym typeface="Arial"/>
              </a:rPr>
              <a:t>các</a:t>
            </a:r>
            <a:r>
              <a:rPr lang="en-US" b="1" dirty="0">
                <a:latin typeface="Arial"/>
                <a:ea typeface="Arial"/>
                <a:cs typeface="Arial"/>
                <a:sym typeface="Arial"/>
              </a:rPr>
              <a:t> </a:t>
            </a:r>
            <a:r>
              <a:rPr lang="en-US" b="1" dirty="0" err="1">
                <a:latin typeface="Arial"/>
                <a:ea typeface="Arial"/>
                <a:cs typeface="Arial"/>
                <a:sym typeface="Arial"/>
              </a:rPr>
              <a:t>dấu</a:t>
            </a:r>
            <a:r>
              <a:rPr lang="en-US" b="1" dirty="0">
                <a:latin typeface="Arial"/>
                <a:ea typeface="Arial"/>
                <a:cs typeface="Arial"/>
                <a:sym typeface="Arial"/>
              </a:rPr>
              <a:t> </a:t>
            </a:r>
            <a:r>
              <a:rPr lang="en-US" b="1" dirty="0" err="1">
                <a:latin typeface="Arial"/>
                <a:ea typeface="Arial"/>
                <a:cs typeface="Arial"/>
                <a:sym typeface="Arial"/>
              </a:rPr>
              <a:t>hiệu</a:t>
            </a:r>
            <a:r>
              <a:rPr lang="en-US" b="1" dirty="0">
                <a:latin typeface="Arial"/>
                <a:ea typeface="Arial"/>
                <a:cs typeface="Arial"/>
                <a:sym typeface="Arial"/>
              </a:rPr>
              <a:t> </a:t>
            </a:r>
            <a:r>
              <a:rPr lang="en-US" b="1" dirty="0" err="1">
                <a:latin typeface="Arial"/>
                <a:ea typeface="Arial"/>
                <a:cs typeface="Arial"/>
                <a:sym typeface="Arial"/>
              </a:rPr>
              <a:t>cấu</a:t>
            </a:r>
            <a:r>
              <a:rPr lang="en-US" b="1" dirty="0">
                <a:latin typeface="Arial"/>
                <a:ea typeface="Arial"/>
                <a:cs typeface="Arial"/>
                <a:sym typeface="Arial"/>
              </a:rPr>
              <a:t> </a:t>
            </a:r>
            <a:r>
              <a:rPr lang="en-US" b="1" dirty="0" err="1">
                <a:latin typeface="Arial"/>
                <a:ea typeface="Arial"/>
                <a:cs typeface="Arial"/>
                <a:sym typeface="Arial"/>
              </a:rPr>
              <a:t>thành</a:t>
            </a:r>
            <a:r>
              <a:rPr lang="en-US" b="1" dirty="0">
                <a:latin typeface="Arial"/>
                <a:ea typeface="Arial"/>
                <a:cs typeface="Arial"/>
                <a:sym typeface="Arial"/>
              </a:rPr>
              <a:t> </a:t>
            </a:r>
            <a:r>
              <a:rPr lang="en-US" b="1" dirty="0" err="1">
                <a:latin typeface="Arial"/>
                <a:ea typeface="Arial"/>
                <a:cs typeface="Arial"/>
                <a:sym typeface="Arial"/>
              </a:rPr>
              <a:t>tội</a:t>
            </a:r>
            <a:r>
              <a:rPr lang="en-US" b="1" dirty="0">
                <a:latin typeface="Arial"/>
                <a:ea typeface="Arial"/>
                <a:cs typeface="Arial"/>
                <a:sym typeface="Arial"/>
              </a:rPr>
              <a:t> </a:t>
            </a:r>
            <a:r>
              <a:rPr lang="en-US" b="1" dirty="0" err="1">
                <a:latin typeface="Arial"/>
                <a:ea typeface="Arial"/>
                <a:cs typeface="Arial"/>
                <a:sym typeface="Arial"/>
              </a:rPr>
              <a:t>phạm</a:t>
            </a:r>
            <a:r>
              <a:rPr lang="vi-VN" b="1" dirty="0">
                <a:latin typeface="Arial"/>
                <a:ea typeface="Arial"/>
                <a:cs typeface="Arial"/>
                <a:sym typeface="Arial"/>
              </a:rPr>
              <a:t>, đồng phạm và cơ chế áp dụng hình phạt phù hợp với tính chất, mức độ của tội phạm.</a:t>
            </a:r>
            <a:endParaRPr dirty="0"/>
          </a:p>
        </p:txBody>
      </p:sp>
      <p:sp>
        <p:nvSpPr>
          <p:cNvPr id="114" name="Google Shape;114;p2"/>
          <p:cNvSpPr/>
          <p:nvPr/>
        </p:nvSpPr>
        <p:spPr>
          <a:xfrm>
            <a:off x="3938953" y="2429889"/>
            <a:ext cx="7681203" cy="1077178"/>
          </a:xfrm>
          <a:prstGeom prst="rect">
            <a:avLst/>
          </a:prstGeom>
          <a:noFill/>
          <a:ln>
            <a:noFill/>
          </a:ln>
        </p:spPr>
        <p:txBody>
          <a:bodyPr spcFirstLastPara="1" wrap="square" lIns="91425" tIns="45700" rIns="91425" bIns="45700" anchor="t" anchorCtr="0">
            <a:spAutoFit/>
          </a:bodyPr>
          <a:lstStyle/>
          <a:p>
            <a:pPr marL="0" marR="0" lvl="0" indent="0" algn="just" rtl="0">
              <a:lnSpc>
                <a:spcPct val="160000"/>
              </a:lnSpc>
              <a:spcBef>
                <a:spcPts val="0"/>
              </a:spcBef>
              <a:spcAft>
                <a:spcPts val="0"/>
              </a:spcAft>
              <a:buNone/>
            </a:pPr>
            <a:r>
              <a:rPr lang="en-US" sz="2200" b="1" u="sng" dirty="0" err="1">
                <a:solidFill>
                  <a:srgbClr val="2F5496"/>
                </a:solidFill>
                <a:latin typeface="Arial"/>
                <a:ea typeface="Arial"/>
                <a:cs typeface="Arial"/>
                <a:sym typeface="Arial"/>
              </a:rPr>
              <a:t>Về</a:t>
            </a:r>
            <a:r>
              <a:rPr lang="en-US" sz="2200" b="1" u="sng" dirty="0">
                <a:solidFill>
                  <a:srgbClr val="2F5496"/>
                </a:solidFill>
                <a:latin typeface="Arial"/>
                <a:ea typeface="Arial"/>
                <a:cs typeface="Arial"/>
                <a:sym typeface="Arial"/>
              </a:rPr>
              <a:t> </a:t>
            </a:r>
            <a:r>
              <a:rPr lang="en-US" sz="2200" b="1" u="sng" dirty="0" err="1">
                <a:solidFill>
                  <a:srgbClr val="2F5496"/>
                </a:solidFill>
                <a:latin typeface="Arial"/>
                <a:ea typeface="Arial"/>
                <a:cs typeface="Arial"/>
                <a:sym typeface="Arial"/>
              </a:rPr>
              <a:t>kỹ</a:t>
            </a:r>
            <a:r>
              <a:rPr lang="en-US" sz="2200" b="1" u="sng" dirty="0">
                <a:solidFill>
                  <a:srgbClr val="2F5496"/>
                </a:solidFill>
                <a:latin typeface="Arial"/>
                <a:ea typeface="Arial"/>
                <a:cs typeface="Arial"/>
                <a:sym typeface="Arial"/>
              </a:rPr>
              <a:t> </a:t>
            </a:r>
            <a:r>
              <a:rPr lang="en-US" sz="2200" b="1" u="sng" dirty="0" err="1">
                <a:solidFill>
                  <a:srgbClr val="2F5496"/>
                </a:solidFill>
                <a:latin typeface="Arial"/>
                <a:ea typeface="Arial"/>
                <a:cs typeface="Arial"/>
                <a:sym typeface="Arial"/>
              </a:rPr>
              <a:t>năng</a:t>
            </a:r>
            <a:r>
              <a:rPr lang="en-US" sz="2200" b="1" dirty="0">
                <a:solidFill>
                  <a:srgbClr val="2F5496"/>
                </a:solidFill>
                <a:latin typeface="Arial"/>
                <a:ea typeface="Arial"/>
                <a:cs typeface="Arial"/>
                <a:sym typeface="Arial"/>
              </a:rPr>
              <a:t>:</a:t>
            </a:r>
            <a:r>
              <a:rPr lang="vi-VN" sz="2200" b="1" dirty="0">
                <a:solidFill>
                  <a:srgbClr val="2F5496"/>
                </a:solidFill>
                <a:latin typeface="Arial"/>
                <a:ea typeface="Arial"/>
                <a:cs typeface="Arial"/>
                <a:sym typeface="Arial"/>
              </a:rPr>
              <a:t> </a:t>
            </a:r>
            <a:r>
              <a:rPr lang="en-US" b="1" dirty="0">
                <a:latin typeface="Arial"/>
                <a:ea typeface="Arial"/>
                <a:cs typeface="Arial"/>
                <a:sym typeface="Arial"/>
              </a:rPr>
              <a:t>N</a:t>
            </a:r>
            <a:r>
              <a:rPr lang="vi-VN" b="1" dirty="0">
                <a:latin typeface="Arial"/>
                <a:ea typeface="Arial"/>
                <a:cs typeface="Arial"/>
                <a:sym typeface="Arial"/>
              </a:rPr>
              <a:t>hận diện các loại tội phạm và đánh giá việc áp dụng hình phạt trong thực tiễn xét xử.</a:t>
            </a:r>
            <a:endParaRPr dirty="0"/>
          </a:p>
        </p:txBody>
      </p:sp>
      <p:sp>
        <p:nvSpPr>
          <p:cNvPr id="115" name="Google Shape;115;p2"/>
          <p:cNvSpPr/>
          <p:nvPr/>
        </p:nvSpPr>
        <p:spPr>
          <a:xfrm>
            <a:off x="4072467" y="4656667"/>
            <a:ext cx="8060265" cy="1520376"/>
          </a:xfrm>
          <a:prstGeom prst="rect">
            <a:avLst/>
          </a:prstGeom>
          <a:noFill/>
          <a:ln>
            <a:noFill/>
          </a:ln>
        </p:spPr>
        <p:txBody>
          <a:bodyPr spcFirstLastPara="1" wrap="square" lIns="91425" tIns="45700" rIns="91425" bIns="45700" anchor="t" anchorCtr="0">
            <a:spAutoFit/>
          </a:bodyPr>
          <a:lstStyle/>
          <a:p>
            <a:pPr marL="0" marR="0" lvl="0" indent="0" algn="just" rtl="0">
              <a:lnSpc>
                <a:spcPct val="160000"/>
              </a:lnSpc>
              <a:spcBef>
                <a:spcPts val="0"/>
              </a:spcBef>
              <a:spcAft>
                <a:spcPts val="0"/>
              </a:spcAft>
              <a:buNone/>
            </a:pPr>
            <a:r>
              <a:rPr lang="en-US" sz="2200" b="1" u="sng" dirty="0" err="1">
                <a:solidFill>
                  <a:srgbClr val="2F5496"/>
                </a:solidFill>
                <a:latin typeface="Arial"/>
                <a:ea typeface="Arial"/>
                <a:cs typeface="Arial"/>
                <a:sym typeface="Arial"/>
              </a:rPr>
              <a:t>Về</a:t>
            </a:r>
            <a:r>
              <a:rPr lang="en-US" sz="2200" b="1" u="sng" dirty="0">
                <a:solidFill>
                  <a:srgbClr val="2F5496"/>
                </a:solidFill>
                <a:latin typeface="Arial"/>
                <a:ea typeface="Arial"/>
                <a:cs typeface="Arial"/>
                <a:sym typeface="Arial"/>
              </a:rPr>
              <a:t> </a:t>
            </a:r>
            <a:r>
              <a:rPr lang="en-US" sz="2200" b="1" u="sng" dirty="0" err="1">
                <a:solidFill>
                  <a:srgbClr val="2F5496"/>
                </a:solidFill>
                <a:latin typeface="Arial"/>
                <a:ea typeface="Arial"/>
                <a:cs typeface="Arial"/>
                <a:sym typeface="Arial"/>
              </a:rPr>
              <a:t>thái</a:t>
            </a:r>
            <a:r>
              <a:rPr lang="en-US" sz="2200" b="1" u="sng" dirty="0">
                <a:solidFill>
                  <a:srgbClr val="2F5496"/>
                </a:solidFill>
                <a:latin typeface="Arial"/>
                <a:ea typeface="Arial"/>
                <a:cs typeface="Arial"/>
                <a:sym typeface="Arial"/>
              </a:rPr>
              <a:t> </a:t>
            </a:r>
            <a:r>
              <a:rPr lang="en-US" sz="2200" b="1" u="sng" dirty="0" err="1">
                <a:solidFill>
                  <a:srgbClr val="2F5496"/>
                </a:solidFill>
                <a:latin typeface="Arial"/>
                <a:ea typeface="Arial"/>
                <a:cs typeface="Arial"/>
                <a:sym typeface="Arial"/>
              </a:rPr>
              <a:t>độ</a:t>
            </a:r>
            <a:r>
              <a:rPr lang="en-US" sz="2200" b="1" dirty="0">
                <a:solidFill>
                  <a:srgbClr val="2F5496"/>
                </a:solidFill>
                <a:latin typeface="Arial"/>
                <a:ea typeface="Arial"/>
                <a:cs typeface="Arial"/>
                <a:sym typeface="Arial"/>
              </a:rPr>
              <a:t>:</a:t>
            </a:r>
            <a:r>
              <a:rPr lang="vi-VN" sz="2200" b="1" dirty="0">
                <a:solidFill>
                  <a:srgbClr val="2F5496"/>
                </a:solidFill>
                <a:latin typeface="Arial"/>
                <a:ea typeface="Arial"/>
                <a:cs typeface="Arial"/>
                <a:sym typeface="Arial"/>
              </a:rPr>
              <a:t> </a:t>
            </a:r>
            <a:r>
              <a:rPr lang="en-US" b="1" dirty="0" err="1">
                <a:latin typeface="Arial"/>
                <a:ea typeface="Arial"/>
                <a:cs typeface="Arial"/>
                <a:sym typeface="Arial"/>
              </a:rPr>
              <a:t>Có</a:t>
            </a:r>
            <a:r>
              <a:rPr lang="en-US" b="1" dirty="0">
                <a:latin typeface="Arial"/>
                <a:ea typeface="Arial"/>
                <a:cs typeface="Arial"/>
                <a:sym typeface="Arial"/>
              </a:rPr>
              <a:t> </a:t>
            </a:r>
            <a:r>
              <a:rPr lang="vi-VN" b="1" dirty="0">
                <a:latin typeface="Arial"/>
                <a:ea typeface="Arial"/>
                <a:cs typeface="Arial"/>
                <a:sym typeface="Arial"/>
              </a:rPr>
              <a:t>ý thức chấp hành pháp luật, chủ động phòng tránh tội phạm cho mình và cho người khác, từ đó góp phần xây dựng xã hội an toàn lành mạnh, phòng chống tội phạm hiệu quả.</a:t>
            </a:r>
            <a:endParaRPr dirty="0"/>
          </a:p>
        </p:txBody>
      </p:sp>
      <p:pic>
        <p:nvPicPr>
          <p:cNvPr id="116" name="Google Shape;116;p2" descr="Hitting Target - Royalty-Free GIF - Animated Sticker - Free PNG - Animated  Icon"/>
          <p:cNvPicPr preferRelativeResize="0"/>
          <p:nvPr/>
        </p:nvPicPr>
        <p:blipFill rotWithShape="1">
          <a:blip r:embed="rId7">
            <a:alphaModFix/>
          </a:blip>
          <a:srcRect/>
          <a:stretch/>
        </p:blipFill>
        <p:spPr>
          <a:xfrm>
            <a:off x="304804" y="-13404"/>
            <a:ext cx="2652216" cy="2313649"/>
          </a:xfrm>
          <a:prstGeom prst="rect">
            <a:avLst/>
          </a:prstGeom>
          <a:noFill/>
          <a:ln>
            <a:noFill/>
          </a:ln>
        </p:spPr>
      </p:pic>
      <p:sp>
        <p:nvSpPr>
          <p:cNvPr id="2" name="Slide Number Placeholder 1">
            <a:extLst>
              <a:ext uri="{FF2B5EF4-FFF2-40B4-BE49-F238E27FC236}">
                <a16:creationId xmlns:a16="http://schemas.microsoft.com/office/drawing/2014/main" id="{EAB9C140-0B7F-453A-A254-E351FC94AA6E}"/>
              </a:ext>
            </a:extLst>
          </p:cNvPr>
          <p:cNvSpPr>
            <a:spLocks noGrp="1"/>
          </p:cNvSpPr>
          <p:nvPr>
            <p:ph type="sldNum" sz="quarter" idx="12"/>
          </p:nvPr>
        </p:nvSpPr>
        <p:spPr/>
        <p:txBody>
          <a:bodyPr/>
          <a:lstStyle/>
          <a:p>
            <a:fld id="{ED30E801-7639-4AF0-AA52-5BC415A47534}" type="slidenum">
              <a:rPr lang="en-US" smtClean="0"/>
              <a:t>2</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500"/>
                                        <p:tgtEl>
                                          <p:spTgt spid="99"/>
                                        </p:tgtEl>
                                      </p:cBhvr>
                                    </p:animEffect>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par>
                                <p:cTn id="11" presetID="10"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animEffect transition="in" filter="fade">
                                      <p:cBhvr>
                                        <p:cTn id="13" dur="500"/>
                                        <p:tgtEl>
                                          <p:spTgt spid="1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4"/>
                                        </p:tgtEl>
                                        <p:attrNameLst>
                                          <p:attrName>style.visibility</p:attrName>
                                        </p:attrNameLst>
                                      </p:cBhvr>
                                      <p:to>
                                        <p:strVal val="visible"/>
                                      </p:to>
                                    </p:set>
                                    <p:anim calcmode="lin" valueType="num">
                                      <p:cBhvr additive="base">
                                        <p:cTn id="18" dur="500"/>
                                        <p:tgtEl>
                                          <p:spTgt spid="11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5"/>
                                        </p:tgtEl>
                                        <p:attrNameLst>
                                          <p:attrName>style.visibility</p:attrName>
                                        </p:attrNameLst>
                                      </p:cBhvr>
                                      <p:to>
                                        <p:strVal val="visible"/>
                                      </p:to>
                                    </p:set>
                                    <p:anim calcmode="lin" valueType="num">
                                      <p:cBhvr additive="base">
                                        <p:cTn id="23" dur="500"/>
                                        <p:tgtEl>
                                          <p:spTgt spid="1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3" descr="Redirect Notice | Gif, Rainbow gif, Overlays transparent"/>
          <p:cNvPicPr preferRelativeResize="0"/>
          <p:nvPr/>
        </p:nvPicPr>
        <p:blipFill rotWithShape="1">
          <a:blip r:embed="rId3">
            <a:alphaModFix/>
          </a:blip>
          <a:srcRect/>
          <a:stretch/>
        </p:blipFill>
        <p:spPr>
          <a:xfrm>
            <a:off x="-973016" y="-919316"/>
            <a:ext cx="13927016" cy="5715000"/>
          </a:xfrm>
          <a:prstGeom prst="rect">
            <a:avLst/>
          </a:prstGeom>
          <a:noFill/>
          <a:ln>
            <a:noFill/>
          </a:ln>
        </p:spPr>
      </p:pic>
      <p:cxnSp>
        <p:nvCxnSpPr>
          <p:cNvPr id="122" name="Google Shape;122;p3"/>
          <p:cNvCxnSpPr/>
          <p:nvPr/>
        </p:nvCxnSpPr>
        <p:spPr>
          <a:xfrm>
            <a:off x="9167445" y="1998589"/>
            <a:ext cx="11723" cy="5140695"/>
          </a:xfrm>
          <a:prstGeom prst="straightConnector1">
            <a:avLst/>
          </a:prstGeom>
          <a:noFill/>
          <a:ln w="57150" cap="flat" cmpd="sng">
            <a:solidFill>
              <a:srgbClr val="FF0000"/>
            </a:solidFill>
            <a:prstDash val="solid"/>
            <a:miter lim="800000"/>
            <a:headEnd type="none" w="sm" len="sm"/>
            <a:tailEnd type="none" w="sm" len="sm"/>
          </a:ln>
        </p:spPr>
      </p:cxnSp>
      <p:sp>
        <p:nvSpPr>
          <p:cNvPr id="123" name="Google Shape;123;p3"/>
          <p:cNvSpPr/>
          <p:nvPr/>
        </p:nvSpPr>
        <p:spPr>
          <a:xfrm>
            <a:off x="3894413" y="248172"/>
            <a:ext cx="2506974" cy="877825"/>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FF0000"/>
                </a:solidFill>
                <a:latin typeface="Arial"/>
                <a:ea typeface="Arial"/>
                <a:cs typeface="Arial"/>
                <a:sym typeface="Arial"/>
              </a:rPr>
              <a:t>DUNG</a:t>
            </a:r>
            <a:endParaRPr/>
          </a:p>
        </p:txBody>
      </p:sp>
      <p:sp>
        <p:nvSpPr>
          <p:cNvPr id="124" name="Google Shape;124;p3"/>
          <p:cNvSpPr/>
          <p:nvPr/>
        </p:nvSpPr>
        <p:spPr>
          <a:xfrm>
            <a:off x="8332085" y="248172"/>
            <a:ext cx="2506975" cy="802322"/>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dirty="0">
                <a:solidFill>
                  <a:srgbClr val="FF0000"/>
                </a:solidFill>
                <a:latin typeface="Arial"/>
                <a:cs typeface="Arial"/>
                <a:sym typeface="Arial"/>
              </a:rPr>
              <a:t>3</a:t>
            </a:r>
            <a:endParaRPr dirty="0"/>
          </a:p>
        </p:txBody>
      </p:sp>
      <p:sp>
        <p:nvSpPr>
          <p:cNvPr id="125" name="Google Shape;125;p3"/>
          <p:cNvSpPr/>
          <p:nvPr/>
        </p:nvSpPr>
        <p:spPr>
          <a:xfrm>
            <a:off x="6132396" y="603784"/>
            <a:ext cx="2506974" cy="802322"/>
          </a:xfrm>
          <a:prstGeom prst="rect">
            <a:avLst/>
          </a:prstGeom>
          <a:solidFill>
            <a:srgbClr val="B3C6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FF0000"/>
                </a:solidFill>
                <a:latin typeface="Arial"/>
                <a:ea typeface="Arial"/>
                <a:cs typeface="Arial"/>
                <a:sym typeface="Arial"/>
              </a:rPr>
              <a:t>CHƯƠNG</a:t>
            </a:r>
            <a:endParaRPr/>
          </a:p>
        </p:txBody>
      </p:sp>
      <p:pic>
        <p:nvPicPr>
          <p:cNvPr id="126" name="Google Shape;126;p3"/>
          <p:cNvPicPr preferRelativeResize="0"/>
          <p:nvPr/>
        </p:nvPicPr>
        <p:blipFill rotWithShape="1">
          <a:blip r:embed="rId4">
            <a:alphaModFix/>
          </a:blip>
          <a:srcRect l="11883" t="17943"/>
          <a:stretch/>
        </p:blipFill>
        <p:spPr>
          <a:xfrm>
            <a:off x="11185033" y="37357"/>
            <a:ext cx="1006967" cy="421629"/>
          </a:xfrm>
          <a:prstGeom prst="rect">
            <a:avLst/>
          </a:prstGeom>
          <a:noFill/>
          <a:ln>
            <a:noFill/>
          </a:ln>
        </p:spPr>
      </p:pic>
      <p:sp>
        <p:nvSpPr>
          <p:cNvPr id="127" name="Google Shape;127;p3"/>
          <p:cNvSpPr/>
          <p:nvPr/>
        </p:nvSpPr>
        <p:spPr>
          <a:xfrm>
            <a:off x="1634795" y="603784"/>
            <a:ext cx="2506974" cy="802322"/>
          </a:xfrm>
          <a:prstGeom prst="rect">
            <a:avLst/>
          </a:prstGeom>
          <a:solidFill>
            <a:srgbClr val="B3C6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FF0000"/>
                </a:solidFill>
                <a:latin typeface="Arial"/>
                <a:ea typeface="Arial"/>
                <a:cs typeface="Arial"/>
                <a:sym typeface="Arial"/>
              </a:rPr>
              <a:t>NỘI</a:t>
            </a:r>
            <a:endParaRPr/>
          </a:p>
        </p:txBody>
      </p:sp>
      <p:pic>
        <p:nvPicPr>
          <p:cNvPr id="128" name="Google Shape;128;p3"/>
          <p:cNvPicPr preferRelativeResize="0"/>
          <p:nvPr/>
        </p:nvPicPr>
        <p:blipFill rotWithShape="1">
          <a:blip r:embed="rId5">
            <a:alphaModFix/>
          </a:blip>
          <a:srcRect r="82017"/>
          <a:stretch/>
        </p:blipFill>
        <p:spPr>
          <a:xfrm>
            <a:off x="1" y="0"/>
            <a:ext cx="685562" cy="895349"/>
          </a:xfrm>
          <a:prstGeom prst="rect">
            <a:avLst/>
          </a:prstGeom>
          <a:noFill/>
          <a:ln>
            <a:noFill/>
          </a:ln>
        </p:spPr>
      </p:pic>
      <p:cxnSp>
        <p:nvCxnSpPr>
          <p:cNvPr id="129" name="Google Shape;129;p3"/>
          <p:cNvCxnSpPr/>
          <p:nvPr/>
        </p:nvCxnSpPr>
        <p:spPr>
          <a:xfrm>
            <a:off x="2964898" y="1998587"/>
            <a:ext cx="11723" cy="5140695"/>
          </a:xfrm>
          <a:prstGeom prst="straightConnector1">
            <a:avLst/>
          </a:prstGeom>
          <a:noFill/>
          <a:ln w="57150" cap="flat" cmpd="sng">
            <a:solidFill>
              <a:srgbClr val="FF0000"/>
            </a:solidFill>
            <a:prstDash val="solid"/>
            <a:miter lim="800000"/>
            <a:headEnd type="none" w="sm" len="sm"/>
            <a:tailEnd type="none" w="sm" len="sm"/>
          </a:ln>
        </p:spPr>
      </p:cxnSp>
      <p:cxnSp>
        <p:nvCxnSpPr>
          <p:cNvPr id="130" name="Google Shape;130;p3"/>
          <p:cNvCxnSpPr/>
          <p:nvPr/>
        </p:nvCxnSpPr>
        <p:spPr>
          <a:xfrm>
            <a:off x="5990492" y="1998588"/>
            <a:ext cx="11723" cy="5140695"/>
          </a:xfrm>
          <a:prstGeom prst="straightConnector1">
            <a:avLst/>
          </a:prstGeom>
          <a:noFill/>
          <a:ln w="57150" cap="flat" cmpd="sng">
            <a:solidFill>
              <a:srgbClr val="FF0000"/>
            </a:solidFill>
            <a:prstDash val="solid"/>
            <a:miter lim="800000"/>
            <a:headEnd type="none" w="sm" len="sm"/>
            <a:tailEnd type="none" w="sm" len="sm"/>
          </a:ln>
        </p:spPr>
      </p:cxnSp>
      <p:pic>
        <p:nvPicPr>
          <p:cNvPr id="131" name="Google Shape;131;p3" descr="Number One GIF by Teach First"/>
          <p:cNvPicPr preferRelativeResize="0"/>
          <p:nvPr/>
        </p:nvPicPr>
        <p:blipFill rotWithShape="1">
          <a:blip r:embed="rId6">
            <a:alphaModFix/>
          </a:blip>
          <a:srcRect/>
          <a:stretch/>
        </p:blipFill>
        <p:spPr>
          <a:xfrm>
            <a:off x="922642" y="1787385"/>
            <a:ext cx="1058126" cy="1058126"/>
          </a:xfrm>
          <a:prstGeom prst="rect">
            <a:avLst/>
          </a:prstGeom>
          <a:noFill/>
          <a:ln>
            <a:noFill/>
          </a:ln>
        </p:spPr>
      </p:pic>
      <p:pic>
        <p:nvPicPr>
          <p:cNvPr id="132" name="Google Shape;132;p3" descr="2 GIF by Teach First"/>
          <p:cNvPicPr preferRelativeResize="0"/>
          <p:nvPr/>
        </p:nvPicPr>
        <p:blipFill rotWithShape="1">
          <a:blip r:embed="rId7">
            <a:alphaModFix/>
          </a:blip>
          <a:srcRect/>
          <a:stretch/>
        </p:blipFill>
        <p:spPr>
          <a:xfrm>
            <a:off x="4058426" y="1787385"/>
            <a:ext cx="1058126" cy="1058126"/>
          </a:xfrm>
          <a:prstGeom prst="rect">
            <a:avLst/>
          </a:prstGeom>
          <a:noFill/>
          <a:ln w="9525" cap="flat" cmpd="sng">
            <a:solidFill>
              <a:schemeClr val="lt1"/>
            </a:solidFill>
            <a:prstDash val="solid"/>
            <a:round/>
            <a:headEnd type="none" w="sm" len="sm"/>
            <a:tailEnd type="none" w="sm" len="sm"/>
          </a:ln>
        </p:spPr>
      </p:pic>
      <p:pic>
        <p:nvPicPr>
          <p:cNvPr id="133" name="Google Shape;133;p3" descr="3 GIF by Teach First"/>
          <p:cNvPicPr preferRelativeResize="0"/>
          <p:nvPr/>
        </p:nvPicPr>
        <p:blipFill rotWithShape="1">
          <a:blip r:embed="rId8">
            <a:alphaModFix/>
          </a:blip>
          <a:srcRect/>
          <a:stretch/>
        </p:blipFill>
        <p:spPr>
          <a:xfrm>
            <a:off x="7112374" y="1796052"/>
            <a:ext cx="1058126" cy="1049459"/>
          </a:xfrm>
          <a:prstGeom prst="rect">
            <a:avLst/>
          </a:prstGeom>
          <a:noFill/>
          <a:ln>
            <a:noFill/>
          </a:ln>
        </p:spPr>
      </p:pic>
      <p:pic>
        <p:nvPicPr>
          <p:cNvPr id="134" name="Google Shape;134;p3" descr="4 GIF by Teach First"/>
          <p:cNvPicPr preferRelativeResize="0"/>
          <p:nvPr/>
        </p:nvPicPr>
        <p:blipFill rotWithShape="1">
          <a:blip r:embed="rId9">
            <a:alphaModFix/>
          </a:blip>
          <a:srcRect/>
          <a:stretch/>
        </p:blipFill>
        <p:spPr>
          <a:xfrm>
            <a:off x="10309997" y="1796052"/>
            <a:ext cx="1058126" cy="1058126"/>
          </a:xfrm>
          <a:prstGeom prst="rect">
            <a:avLst/>
          </a:prstGeom>
          <a:noFill/>
          <a:ln>
            <a:noFill/>
          </a:ln>
        </p:spPr>
      </p:pic>
      <p:sp>
        <p:nvSpPr>
          <p:cNvPr id="135" name="Google Shape;135;p3"/>
          <p:cNvSpPr/>
          <p:nvPr/>
        </p:nvSpPr>
        <p:spPr>
          <a:xfrm>
            <a:off x="256361" y="3101353"/>
            <a:ext cx="2545454" cy="2991035"/>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700" dirty="0">
                <a:solidFill>
                  <a:srgbClr val="000000"/>
                </a:solidFill>
                <a:latin typeface="Arial"/>
                <a:ea typeface="Arial"/>
                <a:cs typeface="Arial"/>
                <a:sym typeface="Arial"/>
              </a:rPr>
              <a:t>BÀI 1</a:t>
            </a:r>
            <a:endParaRPr sz="1300" dirty="0"/>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Khái niệm, </a:t>
            </a:r>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đối tượng và </a:t>
            </a:r>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phương pháp </a:t>
            </a:r>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điều chỉnh của</a:t>
            </a:r>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Luật hình sự</a:t>
            </a:r>
            <a:r>
              <a:rPr lang="en-US" sz="2800" dirty="0">
                <a:solidFill>
                  <a:srgbClr val="000000"/>
                </a:solidFill>
                <a:latin typeface="Arial"/>
                <a:ea typeface="Arial"/>
                <a:cs typeface="Arial"/>
                <a:sym typeface="Arial"/>
              </a:rPr>
              <a:t> </a:t>
            </a:r>
            <a:endParaRPr dirty="0"/>
          </a:p>
        </p:txBody>
      </p:sp>
      <p:sp>
        <p:nvSpPr>
          <p:cNvPr id="136" name="Google Shape;136;p3"/>
          <p:cNvSpPr/>
          <p:nvPr/>
        </p:nvSpPr>
        <p:spPr>
          <a:xfrm>
            <a:off x="3268659" y="3123989"/>
            <a:ext cx="2329224" cy="9684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700" dirty="0">
                <a:solidFill>
                  <a:srgbClr val="000000"/>
                </a:solidFill>
                <a:latin typeface="Arial"/>
                <a:ea typeface="Arial"/>
                <a:cs typeface="Arial"/>
                <a:sym typeface="Arial"/>
              </a:rPr>
              <a:t>BÀI 2 </a:t>
            </a:r>
            <a:endParaRPr sz="1300" dirty="0"/>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Tội phạm</a:t>
            </a:r>
            <a:endParaRPr sz="2700" dirty="0">
              <a:solidFill>
                <a:srgbClr val="000000"/>
              </a:solidFill>
              <a:latin typeface="Arial"/>
              <a:ea typeface="Arial"/>
              <a:cs typeface="Arial"/>
              <a:sym typeface="Arial"/>
            </a:endParaRPr>
          </a:p>
        </p:txBody>
      </p:sp>
      <p:sp>
        <p:nvSpPr>
          <p:cNvPr id="137" name="Google Shape;137;p3"/>
          <p:cNvSpPr/>
          <p:nvPr/>
        </p:nvSpPr>
        <p:spPr>
          <a:xfrm>
            <a:off x="6189787" y="3101353"/>
            <a:ext cx="2791128" cy="2464224"/>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700" dirty="0">
                <a:solidFill>
                  <a:srgbClr val="000000"/>
                </a:solidFill>
                <a:latin typeface="Arial"/>
                <a:ea typeface="Arial"/>
                <a:cs typeface="Arial"/>
                <a:sym typeface="Arial"/>
              </a:rPr>
              <a:t>BÀI 3 </a:t>
            </a:r>
            <a:endParaRPr sz="1300" dirty="0"/>
          </a:p>
          <a:p>
            <a:pPr marL="0" marR="0" lvl="0" indent="0" algn="ctr" rtl="0">
              <a:lnSpc>
                <a:spcPct val="150000"/>
              </a:lnSpc>
              <a:spcBef>
                <a:spcPts val="1000"/>
              </a:spcBef>
              <a:spcAft>
                <a:spcPts val="0"/>
              </a:spcAft>
              <a:buNone/>
            </a:pPr>
            <a:r>
              <a:rPr lang="en-US" sz="2700" dirty="0" err="1">
                <a:solidFill>
                  <a:srgbClr val="000000"/>
                </a:solidFill>
                <a:latin typeface="Arial"/>
                <a:cs typeface="Arial"/>
                <a:sym typeface="Arial"/>
              </a:rPr>
              <a:t>Các</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giai</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đoạn</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thực</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hiện</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tội</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phạm</a:t>
            </a:r>
            <a:endParaRPr sz="1300" dirty="0"/>
          </a:p>
        </p:txBody>
      </p:sp>
      <p:sp>
        <p:nvSpPr>
          <p:cNvPr id="138" name="Google Shape;138;p3"/>
          <p:cNvSpPr/>
          <p:nvPr/>
        </p:nvSpPr>
        <p:spPr>
          <a:xfrm>
            <a:off x="9389143" y="3090422"/>
            <a:ext cx="2733558" cy="1840976"/>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700" dirty="0">
                <a:solidFill>
                  <a:srgbClr val="000000"/>
                </a:solidFill>
                <a:latin typeface="Arial"/>
                <a:ea typeface="Arial"/>
                <a:cs typeface="Arial"/>
                <a:sym typeface="Arial"/>
              </a:rPr>
              <a:t>BÀI 4 </a:t>
            </a:r>
            <a:endParaRPr sz="1300" dirty="0"/>
          </a:p>
          <a:p>
            <a:pPr marL="0" marR="0" lvl="0" indent="0" algn="ctr" rtl="0">
              <a:lnSpc>
                <a:spcPct val="150000"/>
              </a:lnSpc>
              <a:spcBef>
                <a:spcPts val="1000"/>
              </a:spcBef>
              <a:spcAft>
                <a:spcPts val="0"/>
              </a:spcAft>
              <a:buNone/>
            </a:pPr>
            <a:r>
              <a:rPr lang="en-US" sz="2700" dirty="0" err="1">
                <a:solidFill>
                  <a:srgbClr val="000000"/>
                </a:solidFill>
                <a:latin typeface="Arial"/>
                <a:ea typeface="Arial"/>
                <a:cs typeface="Arial"/>
                <a:sym typeface="Arial"/>
              </a:rPr>
              <a:t>Đồng</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phạm</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và</a:t>
            </a:r>
            <a:r>
              <a:rPr lang="en-US" sz="2700" dirty="0">
                <a:solidFill>
                  <a:srgbClr val="000000"/>
                </a:solidFill>
                <a:latin typeface="Arial"/>
                <a:ea typeface="Arial"/>
                <a:cs typeface="Arial"/>
                <a:sym typeface="Arial"/>
              </a:rPr>
              <a:t> </a:t>
            </a:r>
            <a:r>
              <a:rPr lang="vi-VN" sz="2700" dirty="0">
                <a:solidFill>
                  <a:srgbClr val="000000"/>
                </a:solidFill>
                <a:latin typeface="Arial"/>
                <a:ea typeface="Arial"/>
                <a:cs typeface="Arial"/>
                <a:sym typeface="Arial"/>
              </a:rPr>
              <a:t>Hình phạt</a:t>
            </a:r>
            <a:endParaRPr sz="1300" dirty="0"/>
          </a:p>
        </p:txBody>
      </p:sp>
      <p:sp>
        <p:nvSpPr>
          <p:cNvPr id="2" name="Slide Number Placeholder 1">
            <a:extLst>
              <a:ext uri="{FF2B5EF4-FFF2-40B4-BE49-F238E27FC236}">
                <a16:creationId xmlns:a16="http://schemas.microsoft.com/office/drawing/2014/main" id="{E83AAE8B-E736-4148-23A2-FCFF3CF4C6F8}"/>
              </a:ext>
            </a:extLst>
          </p:cNvPr>
          <p:cNvSpPr>
            <a:spLocks noGrp="1"/>
          </p:cNvSpPr>
          <p:nvPr>
            <p:ph type="sldNum" sz="quarter" idx="12"/>
          </p:nvPr>
        </p:nvSpPr>
        <p:spPr/>
        <p:txBody>
          <a:bodyPr/>
          <a:lstStyle/>
          <a:p>
            <a:fld id="{ED30E801-7639-4AF0-AA52-5BC415A47534}" type="slidenum">
              <a:rPr lang="en-US" smtClean="0"/>
              <a:t>3</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par>
                                <p:cTn id="11" presetID="10"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nodeType="with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par>
                                <p:cTn id="17" presetID="10" presetClass="entr" presetSubtype="0"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2"/>
                                        </p:tgtEl>
                                        <p:attrNameLst>
                                          <p:attrName>style.visibility</p:attrName>
                                        </p:attrNameLst>
                                      </p:cBhvr>
                                      <p:to>
                                        <p:strVal val="visible"/>
                                      </p:to>
                                    </p:set>
                                    <p:animEffect transition="in" filter="fade">
                                      <p:cBhvr>
                                        <p:cTn id="24" dur="1000"/>
                                        <p:tgtEl>
                                          <p:spTgt spid="122"/>
                                        </p:tgtEl>
                                      </p:cBhvr>
                                    </p:animEffect>
                                  </p:childTnLst>
                                </p:cTn>
                              </p:par>
                              <p:par>
                                <p:cTn id="25" presetID="10"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1000"/>
                                        <p:tgtEl>
                                          <p:spTgt spid="129"/>
                                        </p:tgtEl>
                                      </p:cBhvr>
                                    </p:animEffect>
                                  </p:childTnLst>
                                </p:cTn>
                              </p:par>
                              <p:par>
                                <p:cTn id="28" presetID="10" presetClass="entr" presetSubtype="0" fill="hold" nodeType="with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1000"/>
                                        <p:tgtEl>
                                          <p:spTgt spid="130"/>
                                        </p:tgtEl>
                                      </p:cBhvr>
                                    </p:animEffect>
                                  </p:childTnLst>
                                </p:cTn>
                              </p:par>
                              <p:par>
                                <p:cTn id="31" presetID="10" presetClass="entr" presetSubtype="0" fill="hold" nodeType="withEffect">
                                  <p:stCondLst>
                                    <p:cond delay="0"/>
                                  </p:stCondLst>
                                  <p:childTnLst>
                                    <p:set>
                                      <p:cBhvr>
                                        <p:cTn id="32" dur="1" fill="hold">
                                          <p:stCondLst>
                                            <p:cond delay="0"/>
                                          </p:stCondLst>
                                        </p:cTn>
                                        <p:tgtEl>
                                          <p:spTgt spid="131"/>
                                        </p:tgtEl>
                                        <p:attrNameLst>
                                          <p:attrName>style.visibility</p:attrName>
                                        </p:attrNameLst>
                                      </p:cBhvr>
                                      <p:to>
                                        <p:strVal val="visible"/>
                                      </p:to>
                                    </p:set>
                                    <p:animEffect transition="in" filter="fade">
                                      <p:cBhvr>
                                        <p:cTn id="33" dur="1000"/>
                                        <p:tgtEl>
                                          <p:spTgt spid="131"/>
                                        </p:tgtEl>
                                      </p:cBhvr>
                                    </p:animEffect>
                                  </p:childTnLst>
                                </p:cTn>
                              </p:par>
                              <p:par>
                                <p:cTn id="34" presetID="10" presetClass="entr" presetSubtype="0" fill="hold" nodeType="withEffect">
                                  <p:stCondLst>
                                    <p:cond delay="0"/>
                                  </p:stCondLst>
                                  <p:childTnLst>
                                    <p:set>
                                      <p:cBhvr>
                                        <p:cTn id="35" dur="1" fill="hold">
                                          <p:stCondLst>
                                            <p:cond delay="0"/>
                                          </p:stCondLst>
                                        </p:cTn>
                                        <p:tgtEl>
                                          <p:spTgt spid="132"/>
                                        </p:tgtEl>
                                        <p:attrNameLst>
                                          <p:attrName>style.visibility</p:attrName>
                                        </p:attrNameLst>
                                      </p:cBhvr>
                                      <p:to>
                                        <p:strVal val="visible"/>
                                      </p:to>
                                    </p:set>
                                    <p:animEffect transition="in" filter="fade">
                                      <p:cBhvr>
                                        <p:cTn id="36" dur="1000"/>
                                        <p:tgtEl>
                                          <p:spTgt spid="132"/>
                                        </p:tgtEl>
                                      </p:cBhvr>
                                    </p:animEffect>
                                  </p:childTnLst>
                                </p:cTn>
                              </p:par>
                              <p:par>
                                <p:cTn id="37" presetID="10" presetClass="entr" presetSubtype="0" fill="hold" nodeType="withEffect">
                                  <p:stCondLst>
                                    <p:cond delay="0"/>
                                  </p:stCondLst>
                                  <p:childTnLst>
                                    <p:set>
                                      <p:cBhvr>
                                        <p:cTn id="38" dur="1" fill="hold">
                                          <p:stCondLst>
                                            <p:cond delay="0"/>
                                          </p:stCondLst>
                                        </p:cTn>
                                        <p:tgtEl>
                                          <p:spTgt spid="133"/>
                                        </p:tgtEl>
                                        <p:attrNameLst>
                                          <p:attrName>style.visibility</p:attrName>
                                        </p:attrNameLst>
                                      </p:cBhvr>
                                      <p:to>
                                        <p:strVal val="visible"/>
                                      </p:to>
                                    </p:set>
                                    <p:animEffect transition="in" filter="fade">
                                      <p:cBhvr>
                                        <p:cTn id="39" dur="1000"/>
                                        <p:tgtEl>
                                          <p:spTgt spid="133"/>
                                        </p:tgtEl>
                                      </p:cBhvr>
                                    </p:animEffect>
                                  </p:childTnLst>
                                </p:cTn>
                              </p:par>
                              <p:par>
                                <p:cTn id="40" presetID="10" presetClass="entr" presetSubtype="0" fill="hold" nodeType="with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fade">
                                      <p:cBhvr>
                                        <p:cTn id="42" dur="1000"/>
                                        <p:tgtEl>
                                          <p:spTgt spid="134"/>
                                        </p:tgtEl>
                                      </p:cBhvr>
                                    </p:animEffect>
                                  </p:childTnLst>
                                </p:cTn>
                              </p:par>
                              <p:par>
                                <p:cTn id="43" presetID="10" presetClass="entr" presetSubtype="0" fill="hold" nodeType="withEffect">
                                  <p:stCondLst>
                                    <p:cond delay="0"/>
                                  </p:stCondLst>
                                  <p:childTnLst>
                                    <p:set>
                                      <p:cBhvr>
                                        <p:cTn id="44" dur="1" fill="hold">
                                          <p:stCondLst>
                                            <p:cond delay="0"/>
                                          </p:stCondLst>
                                        </p:cTn>
                                        <p:tgtEl>
                                          <p:spTgt spid="135"/>
                                        </p:tgtEl>
                                        <p:attrNameLst>
                                          <p:attrName>style.visibility</p:attrName>
                                        </p:attrNameLst>
                                      </p:cBhvr>
                                      <p:to>
                                        <p:strVal val="visible"/>
                                      </p:to>
                                    </p:set>
                                    <p:animEffect transition="in" filter="fade">
                                      <p:cBhvr>
                                        <p:cTn id="45" dur="1000"/>
                                        <p:tgtEl>
                                          <p:spTgt spid="135"/>
                                        </p:tgtEl>
                                      </p:cBhvr>
                                    </p:animEffect>
                                  </p:childTnLst>
                                </p:cTn>
                              </p:par>
                              <p:par>
                                <p:cTn id="46" presetID="10" presetClass="entr" presetSubtype="0" fill="hold" nodeType="withEffect">
                                  <p:stCondLst>
                                    <p:cond delay="0"/>
                                  </p:stCondLst>
                                  <p:childTnLst>
                                    <p:set>
                                      <p:cBhvr>
                                        <p:cTn id="47" dur="1" fill="hold">
                                          <p:stCondLst>
                                            <p:cond delay="0"/>
                                          </p:stCondLst>
                                        </p:cTn>
                                        <p:tgtEl>
                                          <p:spTgt spid="136"/>
                                        </p:tgtEl>
                                        <p:attrNameLst>
                                          <p:attrName>style.visibility</p:attrName>
                                        </p:attrNameLst>
                                      </p:cBhvr>
                                      <p:to>
                                        <p:strVal val="visible"/>
                                      </p:to>
                                    </p:set>
                                    <p:animEffect transition="in" filter="fade">
                                      <p:cBhvr>
                                        <p:cTn id="48" dur="1000"/>
                                        <p:tgtEl>
                                          <p:spTgt spid="136"/>
                                        </p:tgtEl>
                                      </p:cBhvr>
                                    </p:animEffect>
                                  </p:childTnLst>
                                </p:cTn>
                              </p:par>
                              <p:par>
                                <p:cTn id="49" presetID="10" presetClass="entr" presetSubtype="0" fill="hold" nodeType="with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fade">
                                      <p:cBhvr>
                                        <p:cTn id="51" dur="1000"/>
                                        <p:tgtEl>
                                          <p:spTgt spid="137"/>
                                        </p:tgtEl>
                                      </p:cBhvr>
                                    </p:animEffect>
                                  </p:childTnLst>
                                </p:cTn>
                              </p:par>
                              <p:par>
                                <p:cTn id="52" presetID="10" presetClass="entr" presetSubtype="0" fill="hold" nodeType="with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fade">
                                      <p:cBhvr>
                                        <p:cTn id="54"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4"/>
          <p:cNvPicPr preferRelativeResize="0"/>
          <p:nvPr/>
        </p:nvPicPr>
        <p:blipFill rotWithShape="1">
          <a:blip r:embed="rId3">
            <a:alphaModFix/>
          </a:blip>
          <a:srcRect l="11883" t="17943"/>
          <a:stretch/>
        </p:blipFill>
        <p:spPr>
          <a:xfrm>
            <a:off x="10858156" y="400524"/>
            <a:ext cx="1006967" cy="421629"/>
          </a:xfrm>
          <a:prstGeom prst="rect">
            <a:avLst/>
          </a:prstGeom>
          <a:noFill/>
          <a:ln>
            <a:noFill/>
          </a:ln>
        </p:spPr>
      </p:pic>
      <p:pic>
        <p:nvPicPr>
          <p:cNvPr id="144" name="Google Shape;144;p4"/>
          <p:cNvPicPr preferRelativeResize="0"/>
          <p:nvPr/>
        </p:nvPicPr>
        <p:blipFill rotWithShape="1">
          <a:blip r:embed="rId4">
            <a:alphaModFix/>
          </a:blip>
          <a:srcRect r="82017"/>
          <a:stretch/>
        </p:blipFill>
        <p:spPr>
          <a:xfrm>
            <a:off x="1" y="0"/>
            <a:ext cx="685562" cy="895349"/>
          </a:xfrm>
          <a:prstGeom prst="rect">
            <a:avLst/>
          </a:prstGeom>
          <a:noFill/>
          <a:ln>
            <a:noFill/>
          </a:ln>
        </p:spPr>
      </p:pic>
      <p:pic>
        <p:nvPicPr>
          <p:cNvPr id="145" name="Google Shape;145;p4" descr="Redirect Notice | Gif, Rainbow gif, Overlays transparent"/>
          <p:cNvPicPr preferRelativeResize="0"/>
          <p:nvPr/>
        </p:nvPicPr>
        <p:blipFill rotWithShape="1">
          <a:blip r:embed="rId5">
            <a:alphaModFix/>
          </a:blip>
          <a:srcRect/>
          <a:stretch/>
        </p:blipFill>
        <p:spPr>
          <a:xfrm>
            <a:off x="-715108" y="-382277"/>
            <a:ext cx="13927016" cy="5715000"/>
          </a:xfrm>
          <a:prstGeom prst="rect">
            <a:avLst/>
          </a:prstGeom>
          <a:noFill/>
          <a:ln>
            <a:noFill/>
          </a:ln>
        </p:spPr>
      </p:pic>
      <p:sp>
        <p:nvSpPr>
          <p:cNvPr id="146" name="Google Shape;146;p4"/>
          <p:cNvSpPr/>
          <p:nvPr/>
        </p:nvSpPr>
        <p:spPr>
          <a:xfrm>
            <a:off x="1" y="1197951"/>
            <a:ext cx="12192000" cy="1096157"/>
          </a:xfrm>
          <a:prstGeom prst="rect">
            <a:avLst/>
          </a:prstGeom>
          <a:noFill/>
          <a:ln>
            <a:noFill/>
          </a:ln>
        </p:spPr>
        <p:txBody>
          <a:bodyPr spcFirstLastPara="1" wrap="square" lIns="91425" tIns="45700" rIns="91425" bIns="45700" anchor="t" anchorCtr="0">
            <a:spAutoFit/>
          </a:bodyPr>
          <a:lstStyle/>
          <a:p>
            <a:pPr marL="1223010" marR="5080" indent="-1210945" algn="ctr">
              <a:lnSpc>
                <a:spcPct val="120000"/>
              </a:lnSpc>
              <a:spcBef>
                <a:spcPts val="100"/>
              </a:spcBef>
            </a:pP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ea typeface="Tahoma" panose="020B0604030504040204" pitchFamily="34" charset="0"/>
                <a:cs typeface="Tahoma" panose="020B0604030504040204" pitchFamily="34" charset="0"/>
              </a:rPr>
              <a:t>MỘT SỐ VẤN ĐỀ CƠ BẢN VỀ LUẬT HÌNH SỰ</a:t>
            </a:r>
          </a:p>
          <a:p>
            <a:pPr marL="0" marR="0" lvl="0" indent="0" algn="ctr" rtl="0">
              <a:spcBef>
                <a:spcPts val="0"/>
              </a:spcBef>
              <a:spcAft>
                <a:spcPts val="0"/>
              </a:spcAft>
              <a:buNone/>
            </a:pPr>
            <a:endParaRPr sz="2600" b="1" dirty="0">
              <a:solidFill>
                <a:srgbClr val="0070C0"/>
              </a:solidFill>
              <a:latin typeface="Arial"/>
              <a:ea typeface="Arial"/>
              <a:cs typeface="Arial"/>
              <a:sym typeface="Arial"/>
            </a:endParaRPr>
          </a:p>
        </p:txBody>
      </p:sp>
      <p:sp>
        <p:nvSpPr>
          <p:cNvPr id="147" name="Google Shape;147;p4"/>
          <p:cNvSpPr/>
          <p:nvPr/>
        </p:nvSpPr>
        <p:spPr>
          <a:xfrm>
            <a:off x="1027421" y="4207794"/>
            <a:ext cx="10144671" cy="1640409"/>
          </a:xfrm>
          <a:prstGeom prst="rect">
            <a:avLst/>
          </a:prstGeom>
          <a:noFill/>
          <a:ln>
            <a:noFill/>
          </a:ln>
        </p:spPr>
        <p:txBody>
          <a:bodyPr spcFirstLastPara="1" wrap="square" lIns="91425" tIns="45700" rIns="91425" bIns="45700" anchor="t" anchorCtr="0">
            <a:spAutoFit/>
          </a:bodyPr>
          <a:lstStyle/>
          <a:p>
            <a:pPr lvl="0" algn="ctr">
              <a:lnSpc>
                <a:spcPct val="90000"/>
              </a:lnSpc>
              <a:spcBef>
                <a:spcPts val="1000"/>
              </a:spcBef>
            </a:pPr>
            <a:r>
              <a:rPr lang="vi-VN" sz="2800" b="1" dirty="0">
                <a:solidFill>
                  <a:schemeClr val="accent6">
                    <a:lumMod val="75000"/>
                  </a:schemeClr>
                </a:solidFill>
                <a:latin typeface="Arial"/>
                <a:ea typeface="Arial"/>
                <a:cs typeface="Arial"/>
                <a:sym typeface="Arial"/>
              </a:rPr>
              <a:t>KHÁI NIỆM, ĐỐI TƯỢNG </a:t>
            </a:r>
          </a:p>
          <a:p>
            <a:pPr lvl="0" algn="ctr">
              <a:lnSpc>
                <a:spcPct val="90000"/>
              </a:lnSpc>
              <a:spcBef>
                <a:spcPts val="1000"/>
              </a:spcBef>
            </a:pPr>
            <a:r>
              <a:rPr lang="vi-VN" sz="2800" b="1" dirty="0">
                <a:solidFill>
                  <a:schemeClr val="accent6">
                    <a:lumMod val="75000"/>
                  </a:schemeClr>
                </a:solidFill>
                <a:latin typeface="Arial"/>
                <a:ea typeface="Arial"/>
                <a:cs typeface="Arial"/>
                <a:sym typeface="Arial"/>
              </a:rPr>
              <a:t>VÀ PHƯƠNG PHÁP ĐIỀU CHỈNH </a:t>
            </a:r>
          </a:p>
          <a:p>
            <a:pPr lvl="0" algn="ctr">
              <a:lnSpc>
                <a:spcPct val="90000"/>
              </a:lnSpc>
              <a:spcBef>
                <a:spcPts val="1000"/>
              </a:spcBef>
            </a:pPr>
            <a:r>
              <a:rPr lang="vi-VN" sz="2800" b="1" dirty="0">
                <a:solidFill>
                  <a:schemeClr val="accent6">
                    <a:lumMod val="75000"/>
                  </a:schemeClr>
                </a:solidFill>
                <a:latin typeface="Arial"/>
                <a:ea typeface="Arial"/>
                <a:cs typeface="Arial"/>
                <a:sym typeface="Arial"/>
              </a:rPr>
              <a:t>CỦA LUẬT HÌNH SỰ </a:t>
            </a:r>
            <a:endParaRPr lang="vi-VN" sz="2800" b="1" dirty="0">
              <a:solidFill>
                <a:schemeClr val="accent6">
                  <a:lumMod val="75000"/>
                </a:schemeClr>
              </a:solidFill>
            </a:endParaRPr>
          </a:p>
        </p:txBody>
      </p:sp>
      <p:sp>
        <p:nvSpPr>
          <p:cNvPr id="148" name="Google Shape;148;p4"/>
          <p:cNvSpPr/>
          <p:nvPr/>
        </p:nvSpPr>
        <p:spPr>
          <a:xfrm>
            <a:off x="5022630" y="590051"/>
            <a:ext cx="2005677" cy="492443"/>
          </a:xfrm>
          <a:prstGeom prst="rect">
            <a:avLst/>
          </a:prstGeom>
          <a:solidFill>
            <a:srgbClr val="EDEDE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dirty="0">
                <a:solidFill>
                  <a:srgbClr val="0070C0"/>
                </a:solidFill>
                <a:latin typeface="Arial"/>
                <a:ea typeface="Arial"/>
                <a:cs typeface="Arial"/>
                <a:sym typeface="Arial"/>
              </a:rPr>
              <a:t>CHƯƠNG 3</a:t>
            </a:r>
            <a:endParaRPr sz="2600" dirty="0">
              <a:solidFill>
                <a:schemeClr val="dk1"/>
              </a:solidFill>
              <a:latin typeface="Arial"/>
              <a:ea typeface="Arial"/>
              <a:cs typeface="Arial"/>
              <a:sym typeface="Arial"/>
            </a:endParaRPr>
          </a:p>
        </p:txBody>
      </p:sp>
      <p:sp>
        <p:nvSpPr>
          <p:cNvPr id="149" name="Google Shape;149;p4"/>
          <p:cNvSpPr/>
          <p:nvPr/>
        </p:nvSpPr>
        <p:spPr>
          <a:xfrm>
            <a:off x="5555412" y="3391782"/>
            <a:ext cx="1242203" cy="584775"/>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FF0000"/>
                </a:solidFill>
                <a:latin typeface="Arial"/>
                <a:ea typeface="Arial"/>
                <a:cs typeface="Arial"/>
                <a:sym typeface="Arial"/>
              </a:rPr>
              <a:t>BÀI 1</a:t>
            </a:r>
            <a:endParaRPr dirty="0"/>
          </a:p>
        </p:txBody>
      </p:sp>
      <p:pic>
        <p:nvPicPr>
          <p:cNvPr id="150" name="Google Shape;150;p4" descr="Energy The Light Bulb - Free GIF on Pixabay - Pixabay"/>
          <p:cNvPicPr preferRelativeResize="0"/>
          <p:nvPr/>
        </p:nvPicPr>
        <p:blipFill rotWithShape="1">
          <a:blip r:embed="rId6">
            <a:alphaModFix/>
          </a:blip>
          <a:srcRect/>
          <a:stretch/>
        </p:blipFill>
        <p:spPr>
          <a:xfrm>
            <a:off x="4720091" y="2475223"/>
            <a:ext cx="1033728" cy="1352501"/>
          </a:xfrm>
          <a:prstGeom prst="rect">
            <a:avLst/>
          </a:prstGeom>
          <a:noFill/>
          <a:ln>
            <a:noFill/>
          </a:ln>
        </p:spPr>
      </p:pic>
      <p:sp>
        <p:nvSpPr>
          <p:cNvPr id="2" name="AutoShape 2">
            <a:extLst>
              <a:ext uri="{FF2B5EF4-FFF2-40B4-BE49-F238E27FC236}">
                <a16:creationId xmlns:a16="http://schemas.microsoft.com/office/drawing/2014/main" id="{5387F395-39B4-D1E3-0C1B-F4143BD0F0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451A9054-8DBE-88F4-57EF-B6F9661778EC}"/>
              </a:ext>
            </a:extLst>
          </p:cNvPr>
          <p:cNvPicPr>
            <a:picLocks noChangeAspect="1"/>
          </p:cNvPicPr>
          <p:nvPr/>
        </p:nvPicPr>
        <p:blipFill>
          <a:blip r:embed="rId7"/>
          <a:stretch>
            <a:fillRect/>
          </a:stretch>
        </p:blipFill>
        <p:spPr>
          <a:xfrm>
            <a:off x="0" y="2525345"/>
            <a:ext cx="3810280" cy="2235929"/>
          </a:xfrm>
          <a:prstGeom prst="rect">
            <a:avLst/>
          </a:prstGeom>
        </p:spPr>
      </p:pic>
      <p:pic>
        <p:nvPicPr>
          <p:cNvPr id="4" name="Picture 3">
            <a:extLst>
              <a:ext uri="{FF2B5EF4-FFF2-40B4-BE49-F238E27FC236}">
                <a16:creationId xmlns:a16="http://schemas.microsoft.com/office/drawing/2014/main" id="{9BEA1B93-1C76-21BA-DB74-B7B2C70A4DB1}"/>
              </a:ext>
            </a:extLst>
          </p:cNvPr>
          <p:cNvPicPr>
            <a:picLocks noChangeAspect="1"/>
          </p:cNvPicPr>
          <p:nvPr/>
        </p:nvPicPr>
        <p:blipFill>
          <a:blip r:embed="rId8"/>
          <a:stretch>
            <a:fillRect/>
          </a:stretch>
        </p:blipFill>
        <p:spPr>
          <a:xfrm>
            <a:off x="8609162" y="2525345"/>
            <a:ext cx="3582838" cy="2235929"/>
          </a:xfrm>
          <a:prstGeom prst="rect">
            <a:avLst/>
          </a:prstGeom>
        </p:spPr>
      </p:pic>
      <p:sp>
        <p:nvSpPr>
          <p:cNvPr id="5" name="Slide Number Placeholder 4">
            <a:extLst>
              <a:ext uri="{FF2B5EF4-FFF2-40B4-BE49-F238E27FC236}">
                <a16:creationId xmlns:a16="http://schemas.microsoft.com/office/drawing/2014/main" id="{11830D90-FB66-0AD0-ABC7-AF66C7C44644}"/>
              </a:ext>
            </a:extLst>
          </p:cNvPr>
          <p:cNvSpPr>
            <a:spLocks noGrp="1"/>
          </p:cNvSpPr>
          <p:nvPr>
            <p:ph type="sldNum" sz="quarter" idx="12"/>
          </p:nvPr>
        </p:nvSpPr>
        <p:spPr/>
        <p:txBody>
          <a:bodyPr/>
          <a:lstStyle/>
          <a:p>
            <a:fld id="{ED30E801-7639-4AF0-AA52-5BC415A47534}" type="slidenum">
              <a:rPr lang="en-US" smtClean="0"/>
              <a:t>4</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500"/>
                                        <p:tgtEl>
                                          <p:spTgt spid="1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9"/>
                                        </p:tgtEl>
                                        <p:attrNameLst>
                                          <p:attrName>style.visibility</p:attrName>
                                        </p:attrNameLst>
                                      </p:cBhvr>
                                      <p:to>
                                        <p:strVal val="visible"/>
                                      </p:to>
                                    </p:set>
                                    <p:anim calcmode="lin" valueType="num">
                                      <p:cBhvr additive="base">
                                        <p:cTn id="12" dur="500" fill="hold"/>
                                        <p:tgtEl>
                                          <p:spTgt spid="149"/>
                                        </p:tgtEl>
                                        <p:attrNameLst>
                                          <p:attrName>ppt_x</p:attrName>
                                        </p:attrNameLst>
                                      </p:cBhvr>
                                      <p:tavLst>
                                        <p:tav tm="0">
                                          <p:val>
                                            <p:strVal val="#ppt_x"/>
                                          </p:val>
                                        </p:tav>
                                        <p:tav tm="100000">
                                          <p:val>
                                            <p:strVal val="#ppt_x"/>
                                          </p:val>
                                        </p:tav>
                                      </p:tavLst>
                                    </p:anim>
                                    <p:anim calcmode="lin" valueType="num">
                                      <p:cBhvr additive="base">
                                        <p:cTn id="13" dur="500" fill="hold"/>
                                        <p:tgtEl>
                                          <p:spTgt spid="14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47"/>
                                        </p:tgtEl>
                                        <p:attrNameLst>
                                          <p:attrName>style.visibility</p:attrName>
                                        </p:attrNameLst>
                                      </p:cBhvr>
                                      <p:to>
                                        <p:strVal val="visible"/>
                                      </p:to>
                                    </p:set>
                                    <p:anim calcmode="lin" valueType="num">
                                      <p:cBhvr additive="base">
                                        <p:cTn id="16" dur="500" fill="hold"/>
                                        <p:tgtEl>
                                          <p:spTgt spid="147"/>
                                        </p:tgtEl>
                                        <p:attrNameLst>
                                          <p:attrName>ppt_x</p:attrName>
                                        </p:attrNameLst>
                                      </p:cBhvr>
                                      <p:tavLst>
                                        <p:tav tm="0">
                                          <p:val>
                                            <p:strVal val="#ppt_x"/>
                                          </p:val>
                                        </p:tav>
                                        <p:tav tm="100000">
                                          <p:val>
                                            <p:strVal val="#ppt_x"/>
                                          </p:val>
                                        </p:tav>
                                      </p:tavLst>
                                    </p:anim>
                                    <p:anim calcmode="lin" valueType="num">
                                      <p:cBhvr additive="base">
                                        <p:cTn id="17"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a:cxnSpLocks/>
          </p:cNvCxnSpPr>
          <p:nvPr/>
        </p:nvCxnSpPr>
        <p:spPr>
          <a:xfrm>
            <a:off x="3474720" y="3429000"/>
            <a:ext cx="57912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DACC329-3185-4FEC-8081-61BB4950E3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83" t="17943"/>
          <a:stretch/>
        </p:blipFill>
        <p:spPr>
          <a:xfrm>
            <a:off x="10858156" y="400524"/>
            <a:ext cx="1006967" cy="421629"/>
          </a:xfrm>
          <a:prstGeom prst="rect">
            <a:avLst/>
          </a:prstGeom>
        </p:spPr>
      </p:pic>
      <p:pic>
        <p:nvPicPr>
          <p:cNvPr id="21" name="Picture 18" descr="Free Red Frame Png, Download Free Red Frame Png png images, Free ClipArts  on Clipart Library"/>
          <p:cNvPicPr>
            <a:picLocks noChangeAspect="1" noChangeArrowheads="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r="95950"/>
          <a:stretch/>
        </p:blipFill>
        <p:spPr bwMode="auto">
          <a:xfrm flipH="1">
            <a:off x="3127248" y="0"/>
            <a:ext cx="49377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Target GIFs - Get the best gif on GIFE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40957" y="611338"/>
            <a:ext cx="1531557" cy="13914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40956" y="2266188"/>
            <a:ext cx="1531557" cy="771144"/>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b="1">
              <a:solidFill>
                <a:srgbClr val="FF0000"/>
              </a:solidFill>
            </a:endParaRPr>
          </a:p>
        </p:txBody>
      </p:sp>
      <p:sp>
        <p:nvSpPr>
          <p:cNvPr id="28" name="Rectangle 27"/>
          <p:cNvSpPr/>
          <p:nvPr/>
        </p:nvSpPr>
        <p:spPr>
          <a:xfrm>
            <a:off x="1040955" y="3218688"/>
            <a:ext cx="1531557" cy="7711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29" name="Rectangle 28"/>
          <p:cNvSpPr/>
          <p:nvPr/>
        </p:nvSpPr>
        <p:spPr>
          <a:xfrm>
            <a:off x="1040957" y="4174236"/>
            <a:ext cx="1531557" cy="7711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30" name="Rectangle 29"/>
          <p:cNvSpPr/>
          <p:nvPr/>
        </p:nvSpPr>
        <p:spPr>
          <a:xfrm>
            <a:off x="1040957" y="5222748"/>
            <a:ext cx="1531557" cy="7711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12" name="TextBox 11"/>
          <p:cNvSpPr txBox="1"/>
          <p:nvPr/>
        </p:nvSpPr>
        <p:spPr>
          <a:xfrm>
            <a:off x="1040955" y="2390150"/>
            <a:ext cx="1531555" cy="523220"/>
          </a:xfrm>
          <a:prstGeom prst="rect">
            <a:avLst/>
          </a:prstGeom>
          <a:noFill/>
        </p:spPr>
        <p:txBody>
          <a:bodyPr wrap="square" rtlCol="0">
            <a:spAutoFit/>
          </a:bodyPr>
          <a:lstStyle/>
          <a:p>
            <a:pPr algn="ctr"/>
            <a:r>
              <a:rPr lang="en-US" sz="2800" b="1" dirty="0">
                <a:solidFill>
                  <a:srgbClr val="FF0000"/>
                </a:solidFill>
              </a:rPr>
              <a:t>MỤC</a:t>
            </a:r>
          </a:p>
        </p:txBody>
      </p:sp>
      <p:sp>
        <p:nvSpPr>
          <p:cNvPr id="13" name="TextBox 12"/>
          <p:cNvSpPr txBox="1"/>
          <p:nvPr/>
        </p:nvSpPr>
        <p:spPr>
          <a:xfrm>
            <a:off x="1040953" y="3342650"/>
            <a:ext cx="1531557" cy="523220"/>
          </a:xfrm>
          <a:prstGeom prst="rect">
            <a:avLst/>
          </a:prstGeom>
          <a:noFill/>
        </p:spPr>
        <p:txBody>
          <a:bodyPr wrap="square" rtlCol="0">
            <a:spAutoFit/>
          </a:bodyPr>
          <a:lstStyle/>
          <a:p>
            <a:pPr algn="ctr"/>
            <a:r>
              <a:rPr lang="en-US" sz="2800" b="1" dirty="0">
                <a:solidFill>
                  <a:srgbClr val="FF0000"/>
                </a:solidFill>
              </a:rPr>
              <a:t>TIÊU</a:t>
            </a:r>
          </a:p>
        </p:txBody>
      </p:sp>
      <p:sp>
        <p:nvSpPr>
          <p:cNvPr id="14" name="TextBox 13"/>
          <p:cNvSpPr txBox="1"/>
          <p:nvPr/>
        </p:nvSpPr>
        <p:spPr>
          <a:xfrm>
            <a:off x="1040952" y="4298198"/>
            <a:ext cx="1531557" cy="523220"/>
          </a:xfrm>
          <a:prstGeom prst="rect">
            <a:avLst/>
          </a:prstGeom>
          <a:noFill/>
        </p:spPr>
        <p:txBody>
          <a:bodyPr wrap="square" rtlCol="0">
            <a:spAutoFit/>
          </a:bodyPr>
          <a:lstStyle/>
          <a:p>
            <a:pPr algn="ctr"/>
            <a:r>
              <a:rPr lang="en-US" sz="2800" b="1" dirty="0">
                <a:solidFill>
                  <a:srgbClr val="FF0000"/>
                </a:solidFill>
              </a:rPr>
              <a:t>BÀI</a:t>
            </a:r>
          </a:p>
        </p:txBody>
      </p:sp>
      <p:sp>
        <p:nvSpPr>
          <p:cNvPr id="15" name="TextBox 14"/>
          <p:cNvSpPr txBox="1"/>
          <p:nvPr/>
        </p:nvSpPr>
        <p:spPr>
          <a:xfrm>
            <a:off x="1040959" y="5346710"/>
            <a:ext cx="1531555" cy="523220"/>
          </a:xfrm>
          <a:prstGeom prst="rect">
            <a:avLst/>
          </a:prstGeom>
          <a:noFill/>
        </p:spPr>
        <p:txBody>
          <a:bodyPr wrap="square" rtlCol="0">
            <a:spAutoFit/>
          </a:bodyPr>
          <a:lstStyle/>
          <a:p>
            <a:pPr algn="ctr"/>
            <a:r>
              <a:rPr lang="en-US" sz="2800" b="1" dirty="0">
                <a:solidFill>
                  <a:srgbClr val="FF0000"/>
                </a:solidFill>
              </a:rPr>
              <a:t>HỌC</a:t>
            </a:r>
          </a:p>
        </p:txBody>
      </p:sp>
      <p:pic>
        <p:nvPicPr>
          <p:cNvPr id="3104" name="Picture 32" descr="Numero Sticker by Casinha"/>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21025" y="3484885"/>
            <a:ext cx="1739646" cy="1378702"/>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One Sticker by Casinha"/>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1024" y="127971"/>
            <a:ext cx="1739646" cy="13883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360670" y="990601"/>
            <a:ext cx="3905249" cy="1002582"/>
          </a:xfrm>
          <a:prstGeom prst="rect">
            <a:avLst/>
          </a:prstGeom>
        </p:spPr>
        <p:txBody>
          <a:bodyPr wrap="square">
            <a:spAutoFit/>
          </a:bodyPr>
          <a:lstStyle/>
          <a:p>
            <a:pPr lvl="0" algn="just">
              <a:lnSpc>
                <a:spcPct val="130000"/>
              </a:lnSpc>
              <a:spcBef>
                <a:spcPts val="1200"/>
              </a:spcBef>
              <a:spcAft>
                <a:spcPts val="600"/>
              </a:spcAft>
              <a:defRPr/>
            </a:pPr>
            <a:r>
              <a:rPr lang="vi-VN" sz="2400" b="1" dirty="0">
                <a:latin typeface="Arial" panose="020B0604020202020204" pitchFamily="34" charset="0"/>
                <a:cs typeface="Arial" panose="020B0604020202020204" pitchFamily="34" charset="0"/>
              </a:rPr>
              <a:t>Hiểu </a:t>
            </a:r>
            <a:r>
              <a:rPr lang="en-US" sz="2400" b="1" dirty="0" err="1">
                <a:latin typeface="Arial" panose="020B0604020202020204" pitchFamily="34" charset="0"/>
                <a:cs typeface="Arial" panose="020B0604020202020204" pitchFamily="34" charset="0"/>
              </a:rPr>
              <a:t>và</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phân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tích</a:t>
            </a:r>
            <a:r>
              <a:rPr lang="vi-VN" sz="2400" b="1" dirty="0">
                <a:latin typeface="Arial" panose="020B0604020202020204" pitchFamily="34" charset="0"/>
                <a:cs typeface="Arial" panose="020B0604020202020204" pitchFamily="34" charset="0"/>
              </a:rPr>
              <a:t> khái niệm Luật hình sự</a:t>
            </a:r>
          </a:p>
        </p:txBody>
      </p:sp>
      <p:sp>
        <p:nvSpPr>
          <p:cNvPr id="22" name="Rectangle 21"/>
          <p:cNvSpPr/>
          <p:nvPr/>
        </p:nvSpPr>
        <p:spPr>
          <a:xfrm>
            <a:off x="5360671" y="4097223"/>
            <a:ext cx="4035878" cy="2442976"/>
          </a:xfrm>
          <a:prstGeom prst="rect">
            <a:avLst/>
          </a:prstGeom>
        </p:spPr>
        <p:txBody>
          <a:bodyPr wrap="square">
            <a:spAutoFit/>
          </a:bodyPr>
          <a:lstStyle/>
          <a:p>
            <a:pPr lvl="0" algn="just">
              <a:lnSpc>
                <a:spcPct val="130000"/>
              </a:lnSpc>
              <a:spcBef>
                <a:spcPts val="1200"/>
              </a:spcBef>
              <a:spcAft>
                <a:spcPts val="600"/>
              </a:spcAft>
              <a:defRPr/>
            </a:pPr>
            <a:r>
              <a:rPr lang="en-US" sz="2400" b="1" dirty="0" err="1">
                <a:latin typeface="Arial" panose="020B0604020202020204" pitchFamily="34" charset="0"/>
                <a:cs typeface="Arial" panose="020B0604020202020204" pitchFamily="34" charset="0"/>
              </a:rPr>
              <a:t>Phân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biệt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đối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tượng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điều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chỉnh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và</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phương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điều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chỉnh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của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Luật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hình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sự</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mối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tương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với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ngành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luật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khác</a:t>
            </a:r>
            <a:endParaRPr lang="vi-VN" sz="2400" b="1" dirty="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EAA4CCF1-79CC-469E-9A60-E67B9D1A1CDA}"/>
              </a:ext>
            </a:extLst>
          </p:cNvPr>
          <p:cNvPicPr>
            <a:picLocks noChangeAspect="1"/>
          </p:cNvPicPr>
          <p:nvPr/>
        </p:nvPicPr>
        <p:blipFill rotWithShape="1">
          <a:blip r:embed="rId9">
            <a:extLst>
              <a:ext uri="{28A0092B-C50C-407E-A947-70E740481C1C}">
                <a14:useLocalDpi xmlns:a14="http://schemas.microsoft.com/office/drawing/2010/main" val="0"/>
              </a:ext>
            </a:extLst>
          </a:blip>
          <a:srcRect r="82714"/>
          <a:stretch/>
        </p:blipFill>
        <p:spPr>
          <a:xfrm>
            <a:off x="0" y="0"/>
            <a:ext cx="530786" cy="721163"/>
          </a:xfrm>
          <a:prstGeom prst="rect">
            <a:avLst/>
          </a:prstGeom>
        </p:spPr>
      </p:pic>
      <p:sp>
        <p:nvSpPr>
          <p:cNvPr id="2" name="Slide Number Placeholder 1">
            <a:extLst>
              <a:ext uri="{FF2B5EF4-FFF2-40B4-BE49-F238E27FC236}">
                <a16:creationId xmlns:a16="http://schemas.microsoft.com/office/drawing/2014/main" id="{A9AC04F1-A6A3-68BD-F22C-0B3EFA6F4668}"/>
              </a:ext>
            </a:extLst>
          </p:cNvPr>
          <p:cNvSpPr>
            <a:spLocks noGrp="1"/>
          </p:cNvSpPr>
          <p:nvPr>
            <p:ph type="sldNum" sz="quarter" idx="12"/>
          </p:nvPr>
        </p:nvSpPr>
        <p:spPr/>
        <p:txBody>
          <a:bodyPr/>
          <a:lstStyle/>
          <a:p>
            <a:fld id="{ED30E801-7639-4AF0-AA52-5BC415A47534}" type="slidenum">
              <a:rPr lang="en-US" smtClean="0"/>
              <a:t>5</a:t>
            </a:fld>
            <a:endParaRPr lang="en-US"/>
          </a:p>
        </p:txBody>
      </p:sp>
    </p:spTree>
    <p:extLst>
      <p:ext uri="{BB962C8B-B14F-4D97-AF65-F5344CB8AC3E}">
        <p14:creationId xmlns:p14="http://schemas.microsoft.com/office/powerpoint/2010/main" val="323648247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06"/>
                                        </p:tgtEl>
                                        <p:attrNameLst>
                                          <p:attrName>style.visibility</p:attrName>
                                        </p:attrNameLst>
                                      </p:cBhvr>
                                      <p:to>
                                        <p:strVal val="visible"/>
                                      </p:to>
                                    </p:set>
                                    <p:anim calcmode="lin" valueType="num">
                                      <p:cBhvr additive="base">
                                        <p:cTn id="7" dur="500" fill="hold"/>
                                        <p:tgtEl>
                                          <p:spTgt spid="3106"/>
                                        </p:tgtEl>
                                        <p:attrNameLst>
                                          <p:attrName>ppt_x</p:attrName>
                                        </p:attrNameLst>
                                      </p:cBhvr>
                                      <p:tavLst>
                                        <p:tav tm="0">
                                          <p:val>
                                            <p:strVal val="#ppt_x"/>
                                          </p:val>
                                        </p:tav>
                                        <p:tav tm="100000">
                                          <p:val>
                                            <p:strVal val="#ppt_x"/>
                                          </p:val>
                                        </p:tav>
                                      </p:tavLst>
                                    </p:anim>
                                    <p:anim calcmode="lin" valueType="num">
                                      <p:cBhvr additive="base">
                                        <p:cTn id="8" dur="500" fill="hold"/>
                                        <p:tgtEl>
                                          <p:spTgt spid="310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104"/>
                                        </p:tgtEl>
                                        <p:attrNameLst>
                                          <p:attrName>style.visibility</p:attrName>
                                        </p:attrNameLst>
                                      </p:cBhvr>
                                      <p:to>
                                        <p:strVal val="visible"/>
                                      </p:to>
                                    </p:set>
                                    <p:animEffect transition="in" filter="barn(inVertical)">
                                      <p:cBhvr>
                                        <p:cTn id="17" dur="500"/>
                                        <p:tgtEl>
                                          <p:spTgt spid="310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arn(inVertical)">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8915400" y="2396600"/>
            <a:ext cx="2165115" cy="3904734"/>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5" name="Rectangle 24"/>
          <p:cNvSpPr/>
          <p:nvPr/>
        </p:nvSpPr>
        <p:spPr>
          <a:xfrm>
            <a:off x="4964591" y="2413558"/>
            <a:ext cx="2222400" cy="3904734"/>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6" name="Rectangle 25"/>
          <p:cNvSpPr/>
          <p:nvPr/>
        </p:nvSpPr>
        <p:spPr>
          <a:xfrm>
            <a:off x="1111483" y="2413558"/>
            <a:ext cx="2051222" cy="3904734"/>
          </a:xfrm>
          <a:prstGeom prst="rect">
            <a:avLst/>
          </a:prstGeom>
          <a:solidFill>
            <a:srgbClr val="FFC000">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cxnSp>
        <p:nvCxnSpPr>
          <p:cNvPr id="27" name="Straight Connector 26"/>
          <p:cNvCxnSpPr/>
          <p:nvPr/>
        </p:nvCxnSpPr>
        <p:spPr>
          <a:xfrm flipH="1">
            <a:off x="4051290" y="2019300"/>
            <a:ext cx="12357" cy="4785360"/>
          </a:xfrm>
          <a:prstGeom prst="line">
            <a:avLst/>
          </a:prstGeom>
          <a:noFill/>
          <a:ln w="57150" cap="flat" cmpd="sng" algn="ctr">
            <a:solidFill>
              <a:srgbClr val="4472C4"/>
            </a:solidFill>
            <a:prstDash val="solid"/>
            <a:miter lim="800000"/>
          </a:ln>
          <a:effectLst/>
        </p:spPr>
      </p:cxnSp>
      <p:cxnSp>
        <p:nvCxnSpPr>
          <p:cNvPr id="28" name="Straight Connector 27"/>
          <p:cNvCxnSpPr/>
          <p:nvPr/>
        </p:nvCxnSpPr>
        <p:spPr>
          <a:xfrm>
            <a:off x="8131722" y="1971040"/>
            <a:ext cx="0" cy="5341414"/>
          </a:xfrm>
          <a:prstGeom prst="line">
            <a:avLst/>
          </a:prstGeom>
          <a:noFill/>
          <a:ln w="57150" cap="flat" cmpd="sng" algn="ctr">
            <a:solidFill>
              <a:srgbClr val="4472C4"/>
            </a:solidFill>
            <a:prstDash val="solid"/>
            <a:miter lim="800000"/>
          </a:ln>
          <a:effectLst/>
        </p:spPr>
      </p:cxnSp>
      <p:cxnSp>
        <p:nvCxnSpPr>
          <p:cNvPr id="30" name="Straight Connector 29"/>
          <p:cNvCxnSpPr>
            <a:cxnSpLocks/>
          </p:cNvCxnSpPr>
          <p:nvPr/>
        </p:nvCxnSpPr>
        <p:spPr>
          <a:xfrm>
            <a:off x="54687" y="2072640"/>
            <a:ext cx="12137313" cy="0"/>
          </a:xfrm>
          <a:prstGeom prst="line">
            <a:avLst/>
          </a:prstGeom>
          <a:noFill/>
          <a:ln w="57150" cap="flat" cmpd="sng" algn="ctr">
            <a:solidFill>
              <a:srgbClr val="4472C4"/>
            </a:solidFill>
            <a:prstDash val="solid"/>
            <a:miter lim="800000"/>
          </a:ln>
          <a:effectLst/>
        </p:spPr>
      </p:cxnSp>
      <p:sp>
        <p:nvSpPr>
          <p:cNvPr id="31" name="Rectangle 30"/>
          <p:cNvSpPr/>
          <p:nvPr/>
        </p:nvSpPr>
        <p:spPr>
          <a:xfrm>
            <a:off x="4063647" y="449114"/>
            <a:ext cx="1828803" cy="964597"/>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a:defRPr/>
            </a:pPr>
            <a:r>
              <a:rPr lang="en-US" sz="4000" b="1" kern="0" dirty="0">
                <a:solidFill>
                  <a:srgbClr val="FF0000"/>
                </a:solidFill>
                <a:latin typeface="Arial"/>
              </a:rPr>
              <a:t>DUNG</a:t>
            </a:r>
          </a:p>
        </p:txBody>
      </p:sp>
      <p:sp>
        <p:nvSpPr>
          <p:cNvPr id="32" name="Rectangle 31"/>
          <p:cNvSpPr/>
          <p:nvPr/>
        </p:nvSpPr>
        <p:spPr>
          <a:xfrm>
            <a:off x="6311386" y="453221"/>
            <a:ext cx="1828803" cy="964596"/>
          </a:xfrm>
          <a:prstGeom prst="rect">
            <a:avLst/>
          </a:prstGeom>
          <a:solidFill>
            <a:srgbClr val="4472C4">
              <a:lumMod val="40000"/>
              <a:lumOff val="60000"/>
            </a:srgbClr>
          </a:solidFill>
          <a:ln w="12700" cap="flat" cmpd="sng" algn="ctr">
            <a:noFill/>
            <a:prstDash val="solid"/>
            <a:miter lim="800000"/>
          </a:ln>
          <a:effectLst/>
        </p:spPr>
        <p:txBody>
          <a:bodyPr rtlCol="0" anchor="ctr"/>
          <a:lstStyle/>
          <a:p>
            <a:pPr algn="ctr">
              <a:defRPr/>
            </a:pPr>
            <a:r>
              <a:rPr lang="en-US" sz="4000" b="1" kern="0" dirty="0">
                <a:solidFill>
                  <a:srgbClr val="FF0000"/>
                </a:solidFill>
                <a:latin typeface="Arial"/>
              </a:rPr>
              <a:t>BÀI</a:t>
            </a:r>
          </a:p>
        </p:txBody>
      </p:sp>
      <p:sp>
        <p:nvSpPr>
          <p:cNvPr id="33" name="Rectangle 32"/>
          <p:cNvSpPr/>
          <p:nvPr/>
        </p:nvSpPr>
        <p:spPr>
          <a:xfrm>
            <a:off x="8589375" y="449115"/>
            <a:ext cx="1828804" cy="964596"/>
          </a:xfrm>
          <a:prstGeom prst="rect">
            <a:avLst/>
          </a:prstGeom>
          <a:solidFill>
            <a:srgbClr val="4472C4">
              <a:lumMod val="20000"/>
              <a:lumOff val="80000"/>
            </a:srgbClr>
          </a:solidFill>
          <a:ln w="12700" cap="flat" cmpd="sng" algn="ctr">
            <a:noFill/>
            <a:prstDash val="solid"/>
            <a:miter lim="800000"/>
          </a:ln>
          <a:effectLst/>
        </p:spPr>
        <p:txBody>
          <a:bodyPr rtlCol="0" anchor="ctr"/>
          <a:lstStyle/>
          <a:p>
            <a:pPr algn="ctr">
              <a:defRPr/>
            </a:pPr>
            <a:r>
              <a:rPr lang="en-US" sz="4000" b="1" kern="0" dirty="0">
                <a:solidFill>
                  <a:srgbClr val="FF0000"/>
                </a:solidFill>
                <a:latin typeface="Arial"/>
              </a:rPr>
              <a:t>HỌC</a:t>
            </a:r>
          </a:p>
        </p:txBody>
      </p:sp>
      <p:pic>
        <p:nvPicPr>
          <p:cNvPr id="34" name="Picture 3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858156" y="400524"/>
            <a:ext cx="1006967" cy="421629"/>
          </a:xfrm>
          <a:prstGeom prst="rect">
            <a:avLst/>
          </a:prstGeom>
        </p:spPr>
      </p:pic>
      <p:sp>
        <p:nvSpPr>
          <p:cNvPr id="35" name="Rectangle 34"/>
          <p:cNvSpPr/>
          <p:nvPr/>
        </p:nvSpPr>
        <p:spPr>
          <a:xfrm>
            <a:off x="1780140" y="468210"/>
            <a:ext cx="1828803" cy="964596"/>
          </a:xfrm>
          <a:prstGeom prst="rect">
            <a:avLst/>
          </a:prstGeom>
          <a:solidFill>
            <a:srgbClr val="4472C4">
              <a:lumMod val="40000"/>
              <a:lumOff val="60000"/>
            </a:srgbClr>
          </a:solidFill>
          <a:ln w="12700" cap="flat" cmpd="sng" algn="ctr">
            <a:noFill/>
            <a:prstDash val="solid"/>
            <a:miter lim="800000"/>
          </a:ln>
          <a:effectLst/>
        </p:spPr>
        <p:txBody>
          <a:bodyPr rtlCol="0" anchor="ctr"/>
          <a:lstStyle/>
          <a:p>
            <a:pPr algn="ctr">
              <a:defRPr/>
            </a:pPr>
            <a:r>
              <a:rPr lang="en-US" sz="4000" b="1" kern="0" dirty="0">
                <a:solidFill>
                  <a:srgbClr val="FF0000"/>
                </a:solidFill>
                <a:latin typeface="Arial"/>
              </a:rPr>
              <a:t>NỘI</a:t>
            </a:r>
          </a:p>
        </p:txBody>
      </p:sp>
      <p:pic>
        <p:nvPicPr>
          <p:cNvPr id="36" name="Picture 2" descr="Number One GIF by Teach Fir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39868" y="1652077"/>
            <a:ext cx="1464024" cy="9525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3 GIF by Teach Firs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75822" y="1671653"/>
            <a:ext cx="1464024" cy="9525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Number 2 T GIF by Teach First"/>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357845" y="1671653"/>
            <a:ext cx="1464024" cy="9525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111474" y="3025140"/>
            <a:ext cx="2051230" cy="1384995"/>
          </a:xfrm>
          <a:prstGeom prst="rect">
            <a:avLst/>
          </a:prstGeom>
        </p:spPr>
        <p:txBody>
          <a:bodyPr wrap="square">
            <a:spAutoFit/>
          </a:bodyPr>
          <a:lstStyle/>
          <a:p>
            <a:pPr algn="ctr"/>
            <a:r>
              <a:rPr lang="vi-VN" sz="2800" b="1" kern="0" dirty="0">
                <a:solidFill>
                  <a:prstClr val="black"/>
                </a:solidFill>
                <a:latin typeface="Calibri" panose="020F0502020204030204" pitchFamily="34" charset="0"/>
                <a:ea typeface="Times New Roman" panose="02020603050405020304" pitchFamily="18" charset="0"/>
                <a:cs typeface="Calibri" panose="020F0502020204030204" pitchFamily="34" charset="0"/>
              </a:rPr>
              <a:t>Khái niệm Luật </a:t>
            </a:r>
            <a:endParaRPr lang="en-US" sz="2800" b="1" kern="0" dirty="0">
              <a:solidFill>
                <a:prstClr val="black"/>
              </a:solidFill>
              <a:latin typeface="Calibri" panose="020F0502020204030204" pitchFamily="34" charset="0"/>
              <a:ea typeface="Times New Roman" panose="02020603050405020304" pitchFamily="18" charset="0"/>
              <a:cs typeface="Calibri" panose="020F0502020204030204" pitchFamily="34" charset="0"/>
            </a:endParaRPr>
          </a:p>
          <a:p>
            <a:pPr algn="ctr"/>
            <a:r>
              <a:rPr lang="vi-VN" sz="2800" b="1" kern="0" dirty="0">
                <a:solidFill>
                  <a:prstClr val="black"/>
                </a:solidFill>
                <a:latin typeface="Calibri" panose="020F0502020204030204" pitchFamily="34" charset="0"/>
                <a:ea typeface="Times New Roman" panose="02020603050405020304" pitchFamily="18" charset="0"/>
                <a:cs typeface="Calibri" panose="020F0502020204030204" pitchFamily="34" charset="0"/>
              </a:rPr>
              <a:t>hình sự</a:t>
            </a:r>
          </a:p>
        </p:txBody>
      </p:sp>
      <p:sp>
        <p:nvSpPr>
          <p:cNvPr id="41" name="Rectangle 40"/>
          <p:cNvSpPr/>
          <p:nvPr/>
        </p:nvSpPr>
        <p:spPr>
          <a:xfrm>
            <a:off x="5062835" y="3031166"/>
            <a:ext cx="2069699" cy="1815882"/>
          </a:xfrm>
          <a:prstGeom prst="rect">
            <a:avLst/>
          </a:prstGeom>
        </p:spPr>
        <p:txBody>
          <a:bodyPr wrap="square">
            <a:spAutoFit/>
          </a:bodyPr>
          <a:lstStyle/>
          <a:p>
            <a:pPr algn="ctr"/>
            <a:r>
              <a:rPr lang="en-US" sz="2800" b="1" kern="0" dirty="0" err="1">
                <a:solidFill>
                  <a:prstClr val="black"/>
                </a:solidFill>
                <a:ea typeface="Times New Roman" panose="02020603050405020304" pitchFamily="18" charset="0"/>
                <a:cs typeface="Arial" panose="020B0604020202020204" pitchFamily="34" charset="0"/>
              </a:rPr>
              <a:t>Đối</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tượng</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điều</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chỉnh</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của</a:t>
            </a:r>
            <a:r>
              <a:rPr lang="en-US" sz="2800" b="1" kern="0" dirty="0">
                <a:solidFill>
                  <a:prstClr val="black"/>
                </a:solidFill>
                <a:ea typeface="Times New Roman" panose="02020603050405020304" pitchFamily="18" charset="0"/>
                <a:cs typeface="Arial" panose="020B0604020202020204" pitchFamily="34" charset="0"/>
              </a:rPr>
              <a:t> </a:t>
            </a:r>
          </a:p>
          <a:p>
            <a:pPr algn="ctr"/>
            <a:r>
              <a:rPr lang="en-US" sz="2800" b="1" kern="0" dirty="0" err="1">
                <a:solidFill>
                  <a:prstClr val="black"/>
                </a:solidFill>
                <a:ea typeface="Times New Roman" panose="02020603050405020304" pitchFamily="18" charset="0"/>
                <a:cs typeface="Arial" panose="020B0604020202020204" pitchFamily="34" charset="0"/>
              </a:rPr>
              <a:t>Luật</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hình</a:t>
            </a:r>
            <a:r>
              <a:rPr lang="en-US" sz="2800" b="1" kern="0" dirty="0">
                <a:solidFill>
                  <a:prstClr val="black"/>
                </a:solidFill>
                <a:ea typeface="Times New Roman" panose="02020603050405020304" pitchFamily="18" charset="0"/>
                <a:cs typeface="Arial" panose="020B0604020202020204" pitchFamily="34" charset="0"/>
              </a:rPr>
              <a:t> </a:t>
            </a:r>
            <a:r>
              <a:rPr lang="en-US" sz="2800" b="1" kern="0" dirty="0" err="1">
                <a:solidFill>
                  <a:prstClr val="black"/>
                </a:solidFill>
                <a:ea typeface="Times New Roman" panose="02020603050405020304" pitchFamily="18" charset="0"/>
                <a:cs typeface="Arial" panose="020B0604020202020204" pitchFamily="34" charset="0"/>
              </a:rPr>
              <a:t>sự</a:t>
            </a:r>
            <a:endParaRPr lang="vi-VN" sz="2800" b="1" kern="0" dirty="0">
              <a:solidFill>
                <a:prstClr val="black"/>
              </a:solidFill>
              <a:ea typeface="Times New Roman" panose="02020603050405020304" pitchFamily="18" charset="0"/>
              <a:cs typeface="Arial" panose="020B0604020202020204" pitchFamily="34" charset="0"/>
            </a:endParaRPr>
          </a:p>
        </p:txBody>
      </p:sp>
      <p:sp>
        <p:nvSpPr>
          <p:cNvPr id="42" name="Rectangle 41"/>
          <p:cNvSpPr/>
          <p:nvPr/>
        </p:nvSpPr>
        <p:spPr>
          <a:xfrm>
            <a:off x="8982214" y="2948112"/>
            <a:ext cx="2051222" cy="2200602"/>
          </a:xfrm>
          <a:prstGeom prst="rect">
            <a:avLst/>
          </a:prstGeom>
        </p:spPr>
        <p:txBody>
          <a:bodyPr wrap="square">
            <a:spAutoFit/>
          </a:bodyPr>
          <a:lstStyle/>
          <a:p>
            <a:pPr algn="ctr"/>
            <a:r>
              <a:rPr lang="vi-VN" sz="28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Phương</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pháp</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điều</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chỉnh</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của</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Luật</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hình</a:t>
            </a:r>
            <a:r>
              <a:rPr lang="en-US" sz="2700" b="1" kern="0" dirty="0">
                <a:solidFill>
                  <a:prstClr val="black"/>
                </a:solidFill>
                <a:ea typeface="Times New Roman" panose="02020603050405020304" pitchFamily="18" charset="0"/>
                <a:cs typeface="Arial" panose="020B0604020202020204" pitchFamily="34" charset="0"/>
              </a:rPr>
              <a:t> </a:t>
            </a:r>
            <a:r>
              <a:rPr lang="en-US" sz="2700" b="1" kern="0" dirty="0" err="1">
                <a:solidFill>
                  <a:prstClr val="black"/>
                </a:solidFill>
                <a:ea typeface="Times New Roman" panose="02020603050405020304" pitchFamily="18" charset="0"/>
                <a:cs typeface="Arial" panose="020B0604020202020204" pitchFamily="34" charset="0"/>
              </a:rPr>
              <a:t>sự</a:t>
            </a:r>
            <a:endParaRPr lang="vi-VN" sz="2700" b="1" kern="0" dirty="0">
              <a:solidFill>
                <a:prstClr val="black"/>
              </a:solidFill>
              <a:ea typeface="Times New Roman" panose="02020603050405020304" pitchFamily="18" charset="0"/>
              <a:cs typeface="Arial" panose="020B0604020202020204" pitchFamily="34" charset="0"/>
            </a:endParaRPr>
          </a:p>
          <a:p>
            <a:pPr algn="ctr"/>
            <a:endParaRPr lang="vi-VN" sz="2800" b="1" kern="0" dirty="0">
              <a:solidFill>
                <a:prstClr val="black"/>
              </a:solidFill>
              <a:ea typeface="Times New Roman" panose="02020603050405020304" pitchFamily="18" charset="0"/>
              <a:cs typeface="Arial" panose="020B0604020202020204" pitchFamily="34" charset="0"/>
            </a:endParaRPr>
          </a:p>
        </p:txBody>
      </p:sp>
      <p:pic>
        <p:nvPicPr>
          <p:cNvPr id="44" name="Picture 43">
            <a:extLst>
              <a:ext uri="{FF2B5EF4-FFF2-40B4-BE49-F238E27FC236}">
                <a16:creationId xmlns:a16="http://schemas.microsoft.com/office/drawing/2014/main" id="{EAA4CCF1-79CC-469E-9A60-E67B9D1A1CDA}"/>
              </a:ext>
            </a:extLst>
          </p:cNvPr>
          <p:cNvPicPr>
            <a:picLocks noChangeAspect="1"/>
          </p:cNvPicPr>
          <p:nvPr/>
        </p:nvPicPr>
        <p:blipFill rotWithShape="1">
          <a:blip r:embed="rId6">
            <a:extLst>
              <a:ext uri="{28A0092B-C50C-407E-A947-70E740481C1C}">
                <a14:useLocalDpi xmlns:a14="http://schemas.microsoft.com/office/drawing/2010/main" val="0"/>
              </a:ext>
            </a:extLst>
          </a:blip>
          <a:srcRect r="82079"/>
          <a:stretch/>
        </p:blipFill>
        <p:spPr>
          <a:xfrm>
            <a:off x="0" y="30512"/>
            <a:ext cx="535905" cy="702306"/>
          </a:xfrm>
          <a:prstGeom prst="rect">
            <a:avLst/>
          </a:prstGeom>
        </p:spPr>
      </p:pic>
      <p:sp>
        <p:nvSpPr>
          <p:cNvPr id="2" name="Slide Number Placeholder 1">
            <a:extLst>
              <a:ext uri="{FF2B5EF4-FFF2-40B4-BE49-F238E27FC236}">
                <a16:creationId xmlns:a16="http://schemas.microsoft.com/office/drawing/2014/main" id="{5A9647EE-A340-FD83-6C51-EEB7CE49AA2D}"/>
              </a:ext>
            </a:extLst>
          </p:cNvPr>
          <p:cNvSpPr>
            <a:spLocks noGrp="1"/>
          </p:cNvSpPr>
          <p:nvPr>
            <p:ph type="sldNum" sz="quarter" idx="12"/>
          </p:nvPr>
        </p:nvSpPr>
        <p:spPr/>
        <p:txBody>
          <a:bodyPr/>
          <a:lstStyle/>
          <a:p>
            <a:fld id="{ED30E801-7639-4AF0-AA52-5BC415A47534}" type="slidenum">
              <a:rPr lang="en-US" smtClean="0"/>
              <a:t>6</a:t>
            </a:fld>
            <a:endParaRPr lang="en-US"/>
          </a:p>
        </p:txBody>
      </p:sp>
    </p:spTree>
    <p:extLst>
      <p:ext uri="{BB962C8B-B14F-4D97-AF65-F5344CB8AC3E}">
        <p14:creationId xmlns:p14="http://schemas.microsoft.com/office/powerpoint/2010/main" val="42936274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1000"/>
                                        <p:tgtEl>
                                          <p:spTgt spid="40"/>
                                        </p:tgtEl>
                                      </p:cBhvr>
                                    </p:animEffect>
                                    <p:anim calcmode="lin" valueType="num">
                                      <p:cBhvr>
                                        <p:cTn id="18" dur="1000" fill="hold"/>
                                        <p:tgtEl>
                                          <p:spTgt spid="40"/>
                                        </p:tgtEl>
                                        <p:attrNameLst>
                                          <p:attrName>ppt_x</p:attrName>
                                        </p:attrNameLst>
                                      </p:cBhvr>
                                      <p:tavLst>
                                        <p:tav tm="0">
                                          <p:val>
                                            <p:strVal val="#ppt_x"/>
                                          </p:val>
                                        </p:tav>
                                        <p:tav tm="100000">
                                          <p:val>
                                            <p:strVal val="#ppt_x"/>
                                          </p:val>
                                        </p:tav>
                                      </p:tavLst>
                                    </p:anim>
                                    <p:anim calcmode="lin" valueType="num">
                                      <p:cBhvr>
                                        <p:cTn id="1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1000"/>
                                        <p:tgtEl>
                                          <p:spTgt spid="41"/>
                                        </p:tgtEl>
                                      </p:cBhvr>
                                    </p:animEffect>
                                    <p:anim calcmode="lin" valueType="num">
                                      <p:cBhvr>
                                        <p:cTn id="35" dur="1000" fill="hold"/>
                                        <p:tgtEl>
                                          <p:spTgt spid="41"/>
                                        </p:tgtEl>
                                        <p:attrNameLst>
                                          <p:attrName>ppt_x</p:attrName>
                                        </p:attrNameLst>
                                      </p:cBhvr>
                                      <p:tavLst>
                                        <p:tav tm="0">
                                          <p:val>
                                            <p:strVal val="#ppt_x"/>
                                          </p:val>
                                        </p:tav>
                                        <p:tav tm="100000">
                                          <p:val>
                                            <p:strVal val="#ppt_x"/>
                                          </p:val>
                                        </p:tav>
                                      </p:tavLst>
                                    </p:anim>
                                    <p:anim calcmode="lin" valueType="num">
                                      <p:cBhvr>
                                        <p:cTn id="3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1000"/>
                                        <p:tgtEl>
                                          <p:spTgt spid="24"/>
                                        </p:tgtEl>
                                      </p:cBhvr>
                                    </p:animEffect>
                                    <p:anim calcmode="lin" valueType="num">
                                      <p:cBhvr>
                                        <p:cTn id="42" dur="1000" fill="hold"/>
                                        <p:tgtEl>
                                          <p:spTgt spid="24"/>
                                        </p:tgtEl>
                                        <p:attrNameLst>
                                          <p:attrName>ppt_x</p:attrName>
                                        </p:attrNameLst>
                                      </p:cBhvr>
                                      <p:tavLst>
                                        <p:tav tm="0">
                                          <p:val>
                                            <p:strVal val="#ppt_x"/>
                                          </p:val>
                                        </p:tav>
                                        <p:tav tm="100000">
                                          <p:val>
                                            <p:strVal val="#ppt_x"/>
                                          </p:val>
                                        </p:tav>
                                      </p:tavLst>
                                    </p:anim>
                                    <p:anim calcmode="lin" valueType="num">
                                      <p:cBhvr>
                                        <p:cTn id="43" dur="1000" fill="hold"/>
                                        <p:tgtEl>
                                          <p:spTgt spid="2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1000"/>
                                        <p:tgtEl>
                                          <p:spTgt spid="37"/>
                                        </p:tgtEl>
                                      </p:cBhvr>
                                    </p:animEffect>
                                    <p:anim calcmode="lin" valueType="num">
                                      <p:cBhvr>
                                        <p:cTn id="47" dur="1000" fill="hold"/>
                                        <p:tgtEl>
                                          <p:spTgt spid="37"/>
                                        </p:tgtEl>
                                        <p:attrNameLst>
                                          <p:attrName>ppt_x</p:attrName>
                                        </p:attrNameLst>
                                      </p:cBhvr>
                                      <p:tavLst>
                                        <p:tav tm="0">
                                          <p:val>
                                            <p:strVal val="#ppt_x"/>
                                          </p:val>
                                        </p:tav>
                                        <p:tav tm="100000">
                                          <p:val>
                                            <p:strVal val="#ppt_x"/>
                                          </p:val>
                                        </p:tav>
                                      </p:tavLst>
                                    </p:anim>
                                    <p:anim calcmode="lin" valueType="num">
                                      <p:cBhvr>
                                        <p:cTn id="48" dur="1000" fill="hold"/>
                                        <p:tgtEl>
                                          <p:spTgt spid="3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1000"/>
                                        <p:tgtEl>
                                          <p:spTgt spid="42"/>
                                        </p:tgtEl>
                                      </p:cBhvr>
                                    </p:animEffect>
                                    <p:anim calcmode="lin" valueType="num">
                                      <p:cBhvr>
                                        <p:cTn id="52" dur="1000" fill="hold"/>
                                        <p:tgtEl>
                                          <p:spTgt spid="42"/>
                                        </p:tgtEl>
                                        <p:attrNameLst>
                                          <p:attrName>ppt_x</p:attrName>
                                        </p:attrNameLst>
                                      </p:cBhvr>
                                      <p:tavLst>
                                        <p:tav tm="0">
                                          <p:val>
                                            <p:strVal val="#ppt_x"/>
                                          </p:val>
                                        </p:tav>
                                        <p:tav tm="100000">
                                          <p:val>
                                            <p:strVal val="#ppt_x"/>
                                          </p:val>
                                        </p:tav>
                                      </p:tavLst>
                                    </p:anim>
                                    <p:anim calcmode="lin" valueType="num">
                                      <p:cBhvr>
                                        <p:cTn id="5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858156" y="400524"/>
            <a:ext cx="1006967" cy="440376"/>
          </a:xfrm>
          <a:prstGeom prst="rect">
            <a:avLst/>
          </a:prstGeom>
        </p:spPr>
      </p:pic>
      <p:sp>
        <p:nvSpPr>
          <p:cNvPr id="6" name="Rectangle 5"/>
          <p:cNvSpPr/>
          <p:nvPr/>
        </p:nvSpPr>
        <p:spPr>
          <a:xfrm>
            <a:off x="0" y="237378"/>
            <a:ext cx="12192000" cy="646331"/>
          </a:xfrm>
          <a:prstGeom prst="rect">
            <a:avLst/>
          </a:prstGeom>
        </p:spPr>
        <p:txBody>
          <a:bodyPr wrap="square">
            <a:spAutoFit/>
          </a:bodyPr>
          <a:lstStyle/>
          <a:p>
            <a:pPr marL="182880" lvl="0" algn="ctr"/>
            <a:r>
              <a:rPr lang="en-US" sz="36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vi-VN" sz="36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KHÁI NIỆM LUẬT HÌNH SỰ</a:t>
            </a:r>
          </a:p>
        </p:txBody>
      </p:sp>
      <p:pic>
        <p:nvPicPr>
          <p:cNvPr id="18" name="Picture 17">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0"/>
            <a:ext cx="530786" cy="721163"/>
          </a:xfrm>
          <a:prstGeom prst="rect">
            <a:avLst/>
          </a:prstGeom>
        </p:spPr>
      </p:pic>
      <p:pic>
        <p:nvPicPr>
          <p:cNvPr id="1026" name="Picture 2" descr="Emergency Bail Order Causes Concerns for Victims : Newsroom : News &amp; Events  : Family Services of Tulare County"/>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 y="1244197"/>
            <a:ext cx="3810000" cy="526201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8B2B1B72-2386-2AF7-FB21-D139A35A8B3A}"/>
              </a:ext>
            </a:extLst>
          </p:cNvPr>
          <p:cNvSpPr/>
          <p:nvPr/>
        </p:nvSpPr>
        <p:spPr>
          <a:xfrm>
            <a:off x="4199466" y="1635491"/>
            <a:ext cx="2116667" cy="85513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00" b="1" dirty="0">
                <a:ln w="6600">
                  <a:solidFill>
                    <a:schemeClr val="accent2"/>
                  </a:solidFill>
                  <a:prstDash val="solid"/>
                </a:ln>
                <a:solidFill>
                  <a:srgbClr val="FFFFFF"/>
                </a:solidFill>
                <a:effectLst>
                  <a:outerShdw dist="38100" dir="2700000" algn="tl" rotWithShape="0">
                    <a:schemeClr val="accent2"/>
                  </a:outerShdw>
                </a:effectLst>
              </a:rPr>
              <a:t>LUẬT HÌNH SỰ</a:t>
            </a:r>
          </a:p>
        </p:txBody>
      </p:sp>
      <p:sp>
        <p:nvSpPr>
          <p:cNvPr id="8" name="Arrow: Down 7">
            <a:extLst>
              <a:ext uri="{FF2B5EF4-FFF2-40B4-BE49-F238E27FC236}">
                <a16:creationId xmlns:a16="http://schemas.microsoft.com/office/drawing/2014/main" id="{B1B6A453-28EB-C705-0DFF-0F3EAE56CA10}"/>
              </a:ext>
            </a:extLst>
          </p:cNvPr>
          <p:cNvSpPr/>
          <p:nvPr/>
        </p:nvSpPr>
        <p:spPr>
          <a:xfrm>
            <a:off x="5135032" y="2578099"/>
            <a:ext cx="245534" cy="973667"/>
          </a:xfrm>
          <a:prstGeom prst="downArrow">
            <a:avLst>
              <a:gd name="adj1" fmla="val 56896"/>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6600">
                <a:solidFill>
                  <a:srgbClr val="FF0000"/>
                </a:solidFill>
                <a:prstDash val="solid"/>
              </a:ln>
              <a:solidFill>
                <a:schemeClr val="accent2">
                  <a:lumMod val="60000"/>
                  <a:lumOff val="40000"/>
                </a:schemeClr>
              </a:solidFill>
              <a:effectLst>
                <a:outerShdw dist="38100" dir="2700000" algn="tl" rotWithShape="0">
                  <a:schemeClr val="accent2"/>
                </a:outerShdw>
              </a:effectLst>
            </a:endParaRPr>
          </a:p>
        </p:txBody>
      </p:sp>
      <p:sp>
        <p:nvSpPr>
          <p:cNvPr id="9" name="Rectangle 8">
            <a:extLst>
              <a:ext uri="{FF2B5EF4-FFF2-40B4-BE49-F238E27FC236}">
                <a16:creationId xmlns:a16="http://schemas.microsoft.com/office/drawing/2014/main" id="{54B4C61D-1892-D51C-E896-445BE5400913}"/>
              </a:ext>
            </a:extLst>
          </p:cNvPr>
          <p:cNvSpPr/>
          <p:nvPr/>
        </p:nvSpPr>
        <p:spPr>
          <a:xfrm>
            <a:off x="4241799" y="3653367"/>
            <a:ext cx="2031999" cy="1295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NGÀNH LUẬT ĐỘC LẬP</a:t>
            </a:r>
          </a:p>
        </p:txBody>
      </p:sp>
      <p:sp>
        <p:nvSpPr>
          <p:cNvPr id="10" name="Arrow: Right 9">
            <a:extLst>
              <a:ext uri="{FF2B5EF4-FFF2-40B4-BE49-F238E27FC236}">
                <a16:creationId xmlns:a16="http://schemas.microsoft.com/office/drawing/2014/main" id="{173548D5-9BEE-442D-6E20-8351909D8D97}"/>
              </a:ext>
            </a:extLst>
          </p:cNvPr>
          <p:cNvSpPr/>
          <p:nvPr/>
        </p:nvSpPr>
        <p:spPr>
          <a:xfrm>
            <a:off x="6316133" y="4178300"/>
            <a:ext cx="778933" cy="3048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F63208D-081D-D7EF-6576-ABF6F7181B67}"/>
              </a:ext>
            </a:extLst>
          </p:cNvPr>
          <p:cNvSpPr/>
          <p:nvPr/>
        </p:nvSpPr>
        <p:spPr>
          <a:xfrm>
            <a:off x="7137401" y="3090333"/>
            <a:ext cx="1439333" cy="248073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200" dirty="0" err="1">
                <a:ln w="0"/>
                <a:solidFill>
                  <a:schemeClr val="tx1"/>
                </a:solidFill>
                <a:effectLst>
                  <a:outerShdw blurRad="38100" dist="19050" dir="2700000" algn="tl" rotWithShape="0">
                    <a:schemeClr val="dk1">
                      <a:alpha val="40000"/>
                    </a:schemeClr>
                  </a:outerShdw>
                </a:effectLst>
              </a:rPr>
              <a:t>Hệ</a:t>
            </a:r>
            <a:r>
              <a:rPr lang="en-US" sz="2200" dirty="0">
                <a:ln w="0"/>
                <a:solidFill>
                  <a:schemeClr val="tx1"/>
                </a:solidFill>
                <a:effectLst>
                  <a:outerShdw blurRad="38100" dist="19050" dir="2700000" algn="tl" rotWithShape="0">
                    <a:schemeClr val="dk1">
                      <a:alpha val="40000"/>
                    </a:schemeClr>
                  </a:outerShdw>
                </a:effectLst>
              </a:rPr>
              <a:t> </a:t>
            </a:r>
            <a:r>
              <a:rPr lang="en-US" sz="2200" dirty="0" err="1">
                <a:ln w="0"/>
                <a:solidFill>
                  <a:schemeClr val="tx1"/>
                </a:solidFill>
                <a:effectLst>
                  <a:outerShdw blurRad="38100" dist="19050" dir="2700000" algn="tl" rotWithShape="0">
                    <a:schemeClr val="dk1">
                      <a:alpha val="40000"/>
                    </a:schemeClr>
                  </a:outerShdw>
                </a:effectLst>
              </a:rPr>
              <a:t>thống</a:t>
            </a:r>
            <a:r>
              <a:rPr lang="en-US" sz="2200" dirty="0">
                <a:ln w="0"/>
                <a:solidFill>
                  <a:schemeClr val="tx1"/>
                </a:solidFill>
                <a:effectLst>
                  <a:outerShdw blurRad="38100" dist="19050" dir="2700000" algn="tl" rotWithShape="0">
                    <a:schemeClr val="dk1">
                      <a:alpha val="40000"/>
                    </a:schemeClr>
                  </a:outerShdw>
                </a:effectLst>
              </a:rPr>
              <a:t> </a:t>
            </a:r>
            <a:r>
              <a:rPr lang="en-US" sz="2200" dirty="0" err="1">
                <a:ln w="0"/>
                <a:solidFill>
                  <a:schemeClr val="tx1"/>
                </a:solidFill>
                <a:effectLst>
                  <a:outerShdw blurRad="38100" dist="19050" dir="2700000" algn="tl" rotWithShape="0">
                    <a:schemeClr val="dk1">
                      <a:alpha val="40000"/>
                    </a:schemeClr>
                  </a:outerShdw>
                </a:effectLst>
              </a:rPr>
              <a:t>các</a:t>
            </a:r>
            <a:r>
              <a:rPr lang="en-US" sz="2200" dirty="0">
                <a:ln w="0"/>
                <a:solidFill>
                  <a:schemeClr val="tx1"/>
                </a:solidFill>
                <a:effectLst>
                  <a:outerShdw blurRad="38100" dist="19050" dir="2700000" algn="tl" rotWithShape="0">
                    <a:schemeClr val="dk1">
                      <a:alpha val="40000"/>
                    </a:schemeClr>
                  </a:outerShdw>
                </a:effectLst>
              </a:rPr>
              <a:t> QPPL do </a:t>
            </a:r>
            <a:r>
              <a:rPr lang="en-US" sz="2200" dirty="0" err="1">
                <a:ln w="0"/>
                <a:solidFill>
                  <a:schemeClr val="tx1"/>
                </a:solidFill>
                <a:effectLst>
                  <a:outerShdw blurRad="38100" dist="19050" dir="2700000" algn="tl" rotWithShape="0">
                    <a:schemeClr val="dk1">
                      <a:alpha val="40000"/>
                    </a:schemeClr>
                  </a:outerShdw>
                </a:effectLst>
              </a:rPr>
              <a:t>Nhà</a:t>
            </a:r>
            <a:r>
              <a:rPr lang="en-US" sz="2200" dirty="0">
                <a:ln w="0"/>
                <a:solidFill>
                  <a:schemeClr val="tx1"/>
                </a:solidFill>
                <a:effectLst>
                  <a:outerShdw blurRad="38100" dist="19050" dir="2700000" algn="tl" rotWithShape="0">
                    <a:schemeClr val="dk1">
                      <a:alpha val="40000"/>
                    </a:schemeClr>
                  </a:outerShdw>
                </a:effectLst>
              </a:rPr>
              <a:t> </a:t>
            </a:r>
            <a:r>
              <a:rPr lang="en-US" sz="2200" dirty="0" err="1">
                <a:ln w="0"/>
                <a:solidFill>
                  <a:schemeClr val="tx1"/>
                </a:solidFill>
                <a:effectLst>
                  <a:outerShdw blurRad="38100" dist="19050" dir="2700000" algn="tl" rotWithShape="0">
                    <a:schemeClr val="dk1">
                      <a:alpha val="40000"/>
                    </a:schemeClr>
                  </a:outerShdw>
                </a:effectLst>
              </a:rPr>
              <a:t>nước</a:t>
            </a:r>
            <a:r>
              <a:rPr lang="en-US" sz="2200" dirty="0">
                <a:ln w="0"/>
                <a:solidFill>
                  <a:schemeClr val="tx1"/>
                </a:solidFill>
                <a:effectLst>
                  <a:outerShdw blurRad="38100" dist="19050" dir="2700000" algn="tl" rotWithShape="0">
                    <a:schemeClr val="dk1">
                      <a:alpha val="40000"/>
                    </a:schemeClr>
                  </a:outerShdw>
                </a:effectLst>
              </a:rPr>
              <a:t> ban </a:t>
            </a:r>
            <a:r>
              <a:rPr lang="en-US" sz="2200" dirty="0" err="1">
                <a:ln w="0"/>
                <a:solidFill>
                  <a:schemeClr val="tx1"/>
                </a:solidFill>
                <a:effectLst>
                  <a:outerShdw blurRad="38100" dist="19050" dir="2700000" algn="tl" rotWithShape="0">
                    <a:schemeClr val="dk1">
                      <a:alpha val="40000"/>
                    </a:schemeClr>
                  </a:outerShdw>
                </a:effectLst>
              </a:rPr>
              <a:t>hành</a:t>
            </a:r>
            <a:r>
              <a:rPr lang="en-US" sz="2200" dirty="0">
                <a:ln w="0"/>
                <a:solidFill>
                  <a:schemeClr val="tx1"/>
                </a:solidFill>
                <a:effectLst>
                  <a:outerShdw blurRad="38100" dist="19050" dir="2700000" algn="tl" rotWithShape="0">
                    <a:schemeClr val="dk1">
                      <a:alpha val="40000"/>
                    </a:schemeClr>
                  </a:outerShdw>
                </a:effectLst>
              </a:rPr>
              <a:t> </a:t>
            </a:r>
            <a:r>
              <a:rPr lang="en-US" sz="2200" dirty="0" err="1">
                <a:ln w="0"/>
                <a:solidFill>
                  <a:schemeClr val="tx1"/>
                </a:solidFill>
                <a:effectLst>
                  <a:outerShdw blurRad="38100" dist="19050" dir="2700000" algn="tl" rotWithShape="0">
                    <a:schemeClr val="dk1">
                      <a:alpha val="40000"/>
                    </a:schemeClr>
                  </a:outerShdw>
                </a:effectLst>
              </a:rPr>
              <a:t>quy</a:t>
            </a:r>
            <a:r>
              <a:rPr lang="en-US" sz="2200" dirty="0">
                <a:ln w="0"/>
                <a:solidFill>
                  <a:schemeClr val="tx1"/>
                </a:solidFill>
                <a:effectLst>
                  <a:outerShdw blurRad="38100" dist="19050" dir="2700000" algn="tl" rotWithShape="0">
                    <a:schemeClr val="dk1">
                      <a:alpha val="40000"/>
                    </a:schemeClr>
                  </a:outerShdw>
                </a:effectLst>
              </a:rPr>
              <a:t> </a:t>
            </a:r>
            <a:r>
              <a:rPr lang="en-US" sz="2200" dirty="0" err="1">
                <a:ln w="0"/>
                <a:solidFill>
                  <a:schemeClr val="tx1"/>
                </a:solidFill>
                <a:effectLst>
                  <a:outerShdw blurRad="38100" dist="19050" dir="2700000" algn="tl" rotWithShape="0">
                    <a:schemeClr val="dk1">
                      <a:alpha val="40000"/>
                    </a:schemeClr>
                  </a:outerShdw>
                </a:effectLst>
              </a:rPr>
              <a:t>định</a:t>
            </a:r>
            <a:r>
              <a:rPr lang="en-US" sz="2200" dirty="0">
                <a:ln w="0"/>
                <a:solidFill>
                  <a:schemeClr val="tx1"/>
                </a:solidFill>
                <a:effectLst>
                  <a:outerShdw blurRad="38100" dist="19050" dir="2700000" algn="tl" rotWithShape="0">
                    <a:schemeClr val="dk1">
                      <a:alpha val="40000"/>
                    </a:schemeClr>
                  </a:outerShdw>
                </a:effectLst>
              </a:rPr>
              <a:t> </a:t>
            </a:r>
            <a:r>
              <a:rPr lang="en-US" sz="2200" dirty="0" err="1">
                <a:ln w="0"/>
                <a:solidFill>
                  <a:schemeClr val="tx1"/>
                </a:solidFill>
                <a:effectLst>
                  <a:outerShdw blurRad="38100" dist="19050" dir="2700000" algn="tl" rotWithShape="0">
                    <a:schemeClr val="dk1">
                      <a:alpha val="40000"/>
                    </a:schemeClr>
                  </a:outerShdw>
                </a:effectLst>
              </a:rPr>
              <a:t>về</a:t>
            </a:r>
            <a:endParaRPr lang="en-US" sz="2200" dirty="0">
              <a:ln w="0"/>
              <a:solidFill>
                <a:schemeClr val="tx1"/>
              </a:solidFill>
              <a:effectLst>
                <a:outerShdw blurRad="38100" dist="19050" dir="2700000" algn="tl" rotWithShape="0">
                  <a:schemeClr val="dk1">
                    <a:alpha val="40000"/>
                  </a:schemeClr>
                </a:outerShdw>
              </a:effectLst>
            </a:endParaRPr>
          </a:p>
        </p:txBody>
      </p:sp>
      <p:sp>
        <p:nvSpPr>
          <p:cNvPr id="13" name="Left Brace 12">
            <a:extLst>
              <a:ext uri="{FF2B5EF4-FFF2-40B4-BE49-F238E27FC236}">
                <a16:creationId xmlns:a16="http://schemas.microsoft.com/office/drawing/2014/main" id="{35FFD2D2-A505-DED3-B1A3-3344CCB7CE5E}"/>
              </a:ext>
            </a:extLst>
          </p:cNvPr>
          <p:cNvSpPr/>
          <p:nvPr/>
        </p:nvSpPr>
        <p:spPr>
          <a:xfrm>
            <a:off x="8707965" y="3158067"/>
            <a:ext cx="630767" cy="2413000"/>
          </a:xfrm>
          <a:prstGeom prst="leftBrace">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2E7BE939-34C2-3B7F-4223-FE621338A4FB}"/>
              </a:ext>
            </a:extLst>
          </p:cNvPr>
          <p:cNvSpPr txBox="1"/>
          <p:nvPr/>
        </p:nvSpPr>
        <p:spPr>
          <a:xfrm>
            <a:off x="9958616" y="3953934"/>
            <a:ext cx="1207098" cy="400110"/>
          </a:xfrm>
          <a:prstGeom prst="rect">
            <a:avLst/>
          </a:prstGeom>
          <a:noFill/>
        </p:spPr>
        <p:txBody>
          <a:bodyPr wrap="square" rtlCol="0">
            <a:spAutoFit/>
          </a:bodyPr>
          <a:lstStyle/>
          <a:p>
            <a:r>
              <a:rPr lang="en-US" sz="2000" b="1" dirty="0" err="1">
                <a:solidFill>
                  <a:srgbClr val="C00000"/>
                </a:solidFill>
                <a:effectLst>
                  <a:outerShdw blurRad="38100" dist="38100" dir="2700000" algn="tl">
                    <a:srgbClr val="000000">
                      <a:alpha val="43137"/>
                    </a:srgbClr>
                  </a:outerShdw>
                </a:effectLst>
              </a:rPr>
              <a:t>Tội</a:t>
            </a:r>
            <a:r>
              <a:rPr lang="en-US" sz="2000" b="1" dirty="0">
                <a:solidFill>
                  <a:srgbClr val="C00000"/>
                </a:solidFill>
                <a:effectLst>
                  <a:outerShdw blurRad="38100" dist="38100" dir="2700000" algn="tl">
                    <a:srgbClr val="000000">
                      <a:alpha val="43137"/>
                    </a:srgbClr>
                  </a:outerShdw>
                </a:effectLst>
              </a:rPr>
              <a:t> </a:t>
            </a:r>
            <a:r>
              <a:rPr lang="en-US" sz="2000" b="1" dirty="0" err="1">
                <a:solidFill>
                  <a:srgbClr val="C00000"/>
                </a:solidFill>
                <a:effectLst>
                  <a:outerShdw blurRad="38100" dist="38100" dir="2700000" algn="tl">
                    <a:srgbClr val="000000">
                      <a:alpha val="43137"/>
                    </a:srgbClr>
                  </a:outerShdw>
                </a:effectLst>
              </a:rPr>
              <a:t>phạm</a:t>
            </a:r>
            <a:endParaRPr lang="en-US" sz="2000" b="1" dirty="0">
              <a:solidFill>
                <a:srgbClr val="C0000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742D9066-EB5D-768C-3386-51E075330E17}"/>
              </a:ext>
            </a:extLst>
          </p:cNvPr>
          <p:cNvPicPr>
            <a:picLocks noChangeAspect="1"/>
          </p:cNvPicPr>
          <p:nvPr/>
        </p:nvPicPr>
        <p:blipFill>
          <a:blip r:embed="rId5"/>
          <a:stretch>
            <a:fillRect/>
          </a:stretch>
        </p:blipFill>
        <p:spPr>
          <a:xfrm>
            <a:off x="9440337" y="2063057"/>
            <a:ext cx="2116667" cy="1907810"/>
          </a:xfrm>
          <a:prstGeom prst="ellipse">
            <a:avLst/>
          </a:prstGeom>
          <a:ln>
            <a:noFill/>
          </a:ln>
          <a:effectLst>
            <a:softEdge rad="112500"/>
          </a:effectLst>
        </p:spPr>
      </p:pic>
      <p:pic>
        <p:nvPicPr>
          <p:cNvPr id="12" name="Picture 11">
            <a:extLst>
              <a:ext uri="{FF2B5EF4-FFF2-40B4-BE49-F238E27FC236}">
                <a16:creationId xmlns:a16="http://schemas.microsoft.com/office/drawing/2014/main" id="{591D6C70-F380-D0F6-37C6-E600052A719B}"/>
              </a:ext>
            </a:extLst>
          </p:cNvPr>
          <p:cNvPicPr>
            <a:picLocks noChangeAspect="1"/>
          </p:cNvPicPr>
          <p:nvPr/>
        </p:nvPicPr>
        <p:blipFill>
          <a:blip r:embed="rId6"/>
          <a:stretch>
            <a:fillRect/>
          </a:stretch>
        </p:blipFill>
        <p:spPr>
          <a:xfrm>
            <a:off x="9533467" y="4483101"/>
            <a:ext cx="1909232" cy="16035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AC22DE8B-E568-C76A-B237-49285CD1B445}"/>
              </a:ext>
            </a:extLst>
          </p:cNvPr>
          <p:cNvSpPr txBox="1"/>
          <p:nvPr/>
        </p:nvSpPr>
        <p:spPr>
          <a:xfrm>
            <a:off x="9958616" y="6125316"/>
            <a:ext cx="1207098" cy="369332"/>
          </a:xfrm>
          <a:prstGeom prst="rect">
            <a:avLst/>
          </a:prstGeom>
          <a:noFill/>
        </p:spPr>
        <p:txBody>
          <a:bodyPr wrap="square" rtlCol="0">
            <a:spAutoFit/>
          </a:bodyPr>
          <a:lstStyle/>
          <a:p>
            <a:pPr algn="ctr"/>
            <a:r>
              <a:rPr lang="en-US" b="1" dirty="0" err="1">
                <a:solidFill>
                  <a:srgbClr val="C00000"/>
                </a:solidFill>
              </a:rPr>
              <a:t>Hình</a:t>
            </a:r>
            <a:r>
              <a:rPr lang="en-US" b="1" u="sng" dirty="0">
                <a:solidFill>
                  <a:srgbClr val="C00000"/>
                </a:solidFill>
              </a:rPr>
              <a:t> </a:t>
            </a:r>
            <a:r>
              <a:rPr lang="en-US" b="1" dirty="0" err="1">
                <a:solidFill>
                  <a:srgbClr val="C00000"/>
                </a:solidFill>
              </a:rPr>
              <a:t>phạt</a:t>
            </a:r>
            <a:endParaRPr lang="en-US" b="1" dirty="0">
              <a:solidFill>
                <a:srgbClr val="C00000"/>
              </a:solidFill>
            </a:endParaRPr>
          </a:p>
        </p:txBody>
      </p:sp>
      <p:sp>
        <p:nvSpPr>
          <p:cNvPr id="17" name="Slide Number Placeholder 16">
            <a:extLst>
              <a:ext uri="{FF2B5EF4-FFF2-40B4-BE49-F238E27FC236}">
                <a16:creationId xmlns:a16="http://schemas.microsoft.com/office/drawing/2014/main" id="{A61BB9FA-C503-D218-3729-7E0C914CCFE4}"/>
              </a:ext>
            </a:extLst>
          </p:cNvPr>
          <p:cNvSpPr>
            <a:spLocks noGrp="1"/>
          </p:cNvSpPr>
          <p:nvPr>
            <p:ph type="sldNum" sz="quarter" idx="12"/>
          </p:nvPr>
        </p:nvSpPr>
        <p:spPr/>
        <p:txBody>
          <a:bodyPr/>
          <a:lstStyle/>
          <a:p>
            <a:fld id="{ED30E801-7639-4AF0-AA52-5BC415A47534}" type="slidenum">
              <a:rPr lang="en-US" smtClean="0"/>
              <a:t>7</a:t>
            </a:fld>
            <a:endParaRPr lang="en-US"/>
          </a:p>
        </p:txBody>
      </p:sp>
    </p:spTree>
    <p:extLst>
      <p:ext uri="{BB962C8B-B14F-4D97-AF65-F5344CB8AC3E}">
        <p14:creationId xmlns:p14="http://schemas.microsoft.com/office/powerpoint/2010/main" val="254426030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randombar(horizontal)">
                                      <p:cBhvr>
                                        <p:cTn id="37" dur="500"/>
                                        <p:tgtEl>
                                          <p:spTgt spid="4"/>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randombar(horizont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heel(1)">
                                      <p:cBhvr>
                                        <p:cTn id="45" dur="2000"/>
                                        <p:tgtEl>
                                          <p:spTgt spid="12"/>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heel(1)">
                                      <p:cBhvr>
                                        <p:cTn id="4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25889" y="123031"/>
            <a:ext cx="1006967" cy="440376"/>
          </a:xfrm>
          <a:prstGeom prst="rect">
            <a:avLst/>
          </a:prstGeom>
        </p:spPr>
      </p:pic>
      <p:sp>
        <p:nvSpPr>
          <p:cNvPr id="6" name="Rectangle 5"/>
          <p:cNvSpPr/>
          <p:nvPr/>
        </p:nvSpPr>
        <p:spPr>
          <a:xfrm>
            <a:off x="0" y="237378"/>
            <a:ext cx="12192000" cy="646331"/>
          </a:xfrm>
          <a:prstGeom prst="rect">
            <a:avLst/>
          </a:prstGeom>
        </p:spPr>
        <p:txBody>
          <a:bodyPr wrap="square">
            <a:spAutoFit/>
          </a:bodyPr>
          <a:lstStyle/>
          <a:p>
            <a:pPr marL="182880" lvl="0" algn="ctr"/>
            <a:r>
              <a:rPr lang="en-US" sz="36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vi-VN" sz="36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KHÁI NIỆM LUẬT HÌNH SỰ</a:t>
            </a:r>
          </a:p>
        </p:txBody>
      </p:sp>
      <p:pic>
        <p:nvPicPr>
          <p:cNvPr id="18" name="Picture 17">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1" y="0"/>
            <a:ext cx="745067" cy="840900"/>
          </a:xfrm>
          <a:prstGeom prst="rect">
            <a:avLst/>
          </a:prstGeom>
        </p:spPr>
      </p:pic>
      <p:sp>
        <p:nvSpPr>
          <p:cNvPr id="2" name="Title 1">
            <a:extLst>
              <a:ext uri="{FF2B5EF4-FFF2-40B4-BE49-F238E27FC236}">
                <a16:creationId xmlns:a16="http://schemas.microsoft.com/office/drawing/2014/main" id="{EB906386-4868-BA75-2F41-1903FBA0A09A}"/>
              </a:ext>
            </a:extLst>
          </p:cNvPr>
          <p:cNvSpPr>
            <a:spLocks noGrp="1"/>
          </p:cNvSpPr>
          <p:nvPr>
            <p:ph type="title"/>
          </p:nvPr>
        </p:nvSpPr>
        <p:spPr>
          <a:xfrm>
            <a:off x="2616200" y="1515533"/>
            <a:ext cx="6900333" cy="516467"/>
          </a:xfrm>
        </p:spPr>
        <p:txBody>
          <a:bodyPr>
            <a:normAutofit/>
          </a:bodyPr>
          <a:lstStyle/>
          <a:p>
            <a:pPr algn="ctr"/>
            <a:r>
              <a:rPr lang="en-US" sz="2800" b="1" dirty="0">
                <a:solidFill>
                  <a:schemeClr val="accent5">
                    <a:lumMod val="75000"/>
                  </a:schemeClr>
                </a:solidFill>
                <a:effectLst>
                  <a:outerShdw blurRad="38100" dist="38100" dir="2700000" algn="tl">
                    <a:srgbClr val="000000">
                      <a:alpha val="43137"/>
                    </a:srgbClr>
                  </a:outerShdw>
                </a:effectLst>
              </a:rPr>
              <a:t>QUY PHẠM PHÁP LUẬT HÌNH SỰ </a:t>
            </a:r>
          </a:p>
        </p:txBody>
      </p:sp>
      <p:sp>
        <p:nvSpPr>
          <p:cNvPr id="3" name="Text Placeholder 2">
            <a:extLst>
              <a:ext uri="{FF2B5EF4-FFF2-40B4-BE49-F238E27FC236}">
                <a16:creationId xmlns:a16="http://schemas.microsoft.com/office/drawing/2014/main" id="{768C12C9-6374-0D44-7BEF-3F2401A2AEF4}"/>
              </a:ext>
            </a:extLst>
          </p:cNvPr>
          <p:cNvSpPr>
            <a:spLocks noGrp="1"/>
          </p:cNvSpPr>
          <p:nvPr>
            <p:ph type="body" idx="1"/>
          </p:nvPr>
        </p:nvSpPr>
        <p:spPr>
          <a:xfrm>
            <a:off x="3073399" y="2663825"/>
            <a:ext cx="2827867" cy="1171576"/>
          </a:xfrm>
        </p:spPr>
        <p:style>
          <a:lnRef idx="2">
            <a:schemeClr val="accent1"/>
          </a:lnRef>
          <a:fillRef idx="1">
            <a:schemeClr val="lt1"/>
          </a:fillRef>
          <a:effectRef idx="0">
            <a:schemeClr val="accent1"/>
          </a:effectRef>
          <a:fontRef idx="minor">
            <a:schemeClr val="dk1"/>
          </a:fontRef>
        </p:style>
        <p:txBody>
          <a:bodyPr/>
          <a:lstStyle/>
          <a:p>
            <a:pPr algn="ctr"/>
            <a:r>
              <a:rPr lang="en-US" dirty="0">
                <a:ln w="22225">
                  <a:solidFill>
                    <a:schemeClr val="accent2"/>
                  </a:solidFill>
                  <a:prstDash val="solid"/>
                </a:ln>
                <a:solidFill>
                  <a:schemeClr val="accent2">
                    <a:lumMod val="40000"/>
                    <a:lumOff val="60000"/>
                  </a:schemeClr>
                </a:solidFill>
              </a:rPr>
              <a:t>QUY ĐỊNH CHUNG VỀ TỘI PHẠM VÀ HÌNH PHẠT</a:t>
            </a:r>
          </a:p>
        </p:txBody>
      </p:sp>
      <p:sp>
        <p:nvSpPr>
          <p:cNvPr id="12" name="Text Placeholder 11">
            <a:extLst>
              <a:ext uri="{FF2B5EF4-FFF2-40B4-BE49-F238E27FC236}">
                <a16:creationId xmlns:a16="http://schemas.microsoft.com/office/drawing/2014/main" id="{7CCA3C2E-4563-AA06-8EFB-AC43AEC8988E}"/>
              </a:ext>
            </a:extLst>
          </p:cNvPr>
          <p:cNvSpPr>
            <a:spLocks noGrp="1"/>
          </p:cNvSpPr>
          <p:nvPr>
            <p:ph type="body" sz="quarter" idx="3"/>
          </p:nvPr>
        </p:nvSpPr>
        <p:spPr>
          <a:xfrm>
            <a:off x="6290736" y="2663823"/>
            <a:ext cx="2827867" cy="1171577"/>
          </a:xfrm>
          <a:solidFill>
            <a:schemeClr val="accent2">
              <a:lumMod val="20000"/>
              <a:lumOff val="80000"/>
            </a:schemeClr>
          </a:solidFill>
        </p:spPr>
        <p:txBody>
          <a:bodyPr anchor="ctr"/>
          <a:lstStyle/>
          <a:p>
            <a:pPr algn="ctr"/>
            <a:r>
              <a:rPr lang="en-US" dirty="0">
                <a:solidFill>
                  <a:schemeClr val="accent5">
                    <a:lumMod val="75000"/>
                  </a:schemeClr>
                </a:solidFill>
                <a:effectLst>
                  <a:outerShdw blurRad="38100" dist="38100" dir="2700000" algn="tl">
                    <a:srgbClr val="000000">
                      <a:alpha val="43137"/>
                    </a:srgbClr>
                  </a:outerShdw>
                </a:effectLst>
              </a:rPr>
              <a:t>QUY ĐỊNH VỀ TỘI PHẠM CỤ THỂ</a:t>
            </a:r>
          </a:p>
        </p:txBody>
      </p:sp>
      <p:cxnSp>
        <p:nvCxnSpPr>
          <p:cNvPr id="20" name="Connector: Curved 19">
            <a:extLst>
              <a:ext uri="{FF2B5EF4-FFF2-40B4-BE49-F238E27FC236}">
                <a16:creationId xmlns:a16="http://schemas.microsoft.com/office/drawing/2014/main" id="{73507BEA-9653-CB91-D9DC-6E7819745B8E}"/>
              </a:ext>
            </a:extLst>
          </p:cNvPr>
          <p:cNvCxnSpPr>
            <a:cxnSpLocks/>
          </p:cNvCxnSpPr>
          <p:nvPr/>
        </p:nvCxnSpPr>
        <p:spPr>
          <a:xfrm>
            <a:off x="6290736" y="1947334"/>
            <a:ext cx="1320803" cy="716489"/>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6" name="Connector: Curved 25">
            <a:extLst>
              <a:ext uri="{FF2B5EF4-FFF2-40B4-BE49-F238E27FC236}">
                <a16:creationId xmlns:a16="http://schemas.microsoft.com/office/drawing/2014/main" id="{EAE614BF-21A0-E268-BE00-33D040D2461E}"/>
              </a:ext>
            </a:extLst>
          </p:cNvPr>
          <p:cNvCxnSpPr>
            <a:cxnSpLocks/>
          </p:cNvCxnSpPr>
          <p:nvPr/>
        </p:nvCxnSpPr>
        <p:spPr>
          <a:xfrm rot="10800000" flipV="1">
            <a:off x="4550718" y="1931985"/>
            <a:ext cx="1320802" cy="716492"/>
          </a:xfrm>
          <a:prstGeom prst="curvedConnector2">
            <a:avLst/>
          </a:prstGeom>
          <a:ln>
            <a:tailEnd type="triangle"/>
          </a:ln>
        </p:spPr>
        <p:style>
          <a:lnRef idx="3">
            <a:schemeClr val="accent2"/>
          </a:lnRef>
          <a:fillRef idx="0">
            <a:schemeClr val="accent2"/>
          </a:fillRef>
          <a:effectRef idx="2">
            <a:schemeClr val="accent2"/>
          </a:effectRef>
          <a:fontRef idx="minor">
            <a:schemeClr val="tx1"/>
          </a:fontRef>
        </p:style>
      </p:cxnSp>
      <p:pic>
        <p:nvPicPr>
          <p:cNvPr id="33" name="Picture 32">
            <a:extLst>
              <a:ext uri="{FF2B5EF4-FFF2-40B4-BE49-F238E27FC236}">
                <a16:creationId xmlns:a16="http://schemas.microsoft.com/office/drawing/2014/main" id="{4F0BD37D-AFC6-09FA-F688-30CA2441BF9E}"/>
              </a:ext>
            </a:extLst>
          </p:cNvPr>
          <p:cNvPicPr>
            <a:picLocks noChangeAspect="1"/>
          </p:cNvPicPr>
          <p:nvPr/>
        </p:nvPicPr>
        <p:blipFill>
          <a:blip r:embed="rId4"/>
          <a:stretch>
            <a:fillRect/>
          </a:stretch>
        </p:blipFill>
        <p:spPr>
          <a:xfrm>
            <a:off x="0" y="3249611"/>
            <a:ext cx="2571750"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CE71D3C3-11F9-D635-7EEF-175AA7375B5B}"/>
              </a:ext>
            </a:extLst>
          </p:cNvPr>
          <p:cNvPicPr>
            <a:picLocks noChangeAspect="1"/>
          </p:cNvPicPr>
          <p:nvPr/>
        </p:nvPicPr>
        <p:blipFill>
          <a:blip r:embed="rId5"/>
          <a:stretch>
            <a:fillRect/>
          </a:stretch>
        </p:blipFill>
        <p:spPr>
          <a:xfrm>
            <a:off x="9361871" y="3158067"/>
            <a:ext cx="2644917" cy="18716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a:extLst>
              <a:ext uri="{FF2B5EF4-FFF2-40B4-BE49-F238E27FC236}">
                <a16:creationId xmlns:a16="http://schemas.microsoft.com/office/drawing/2014/main" id="{3550159E-F559-9F02-9FEB-F7A4AEC664D8}"/>
              </a:ext>
            </a:extLst>
          </p:cNvPr>
          <p:cNvPicPr>
            <a:picLocks noChangeAspect="1"/>
          </p:cNvPicPr>
          <p:nvPr/>
        </p:nvPicPr>
        <p:blipFill>
          <a:blip r:embed="rId6"/>
          <a:stretch>
            <a:fillRect/>
          </a:stretch>
        </p:blipFill>
        <p:spPr>
          <a:xfrm>
            <a:off x="2627726" y="4964111"/>
            <a:ext cx="2571752"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a:extLst>
              <a:ext uri="{FF2B5EF4-FFF2-40B4-BE49-F238E27FC236}">
                <a16:creationId xmlns:a16="http://schemas.microsoft.com/office/drawing/2014/main" id="{01ACBFE8-1510-A36A-4F69-28664E4E7E14}"/>
              </a:ext>
            </a:extLst>
          </p:cNvPr>
          <p:cNvPicPr>
            <a:picLocks noChangeAspect="1"/>
          </p:cNvPicPr>
          <p:nvPr/>
        </p:nvPicPr>
        <p:blipFill>
          <a:blip r:embed="rId7"/>
          <a:stretch>
            <a:fillRect/>
          </a:stretch>
        </p:blipFill>
        <p:spPr>
          <a:xfrm>
            <a:off x="7311080" y="5029725"/>
            <a:ext cx="2571750" cy="1714500"/>
          </a:xfrm>
          <a:prstGeom prst="rect">
            <a:avLst/>
          </a:prstGeom>
          <a:ln>
            <a:noFill/>
          </a:ln>
          <a:effectLst>
            <a:softEdge rad="112500"/>
          </a:effectLst>
        </p:spPr>
      </p:pic>
      <p:sp>
        <p:nvSpPr>
          <p:cNvPr id="8" name="Slide Number Placeholder 7">
            <a:extLst>
              <a:ext uri="{FF2B5EF4-FFF2-40B4-BE49-F238E27FC236}">
                <a16:creationId xmlns:a16="http://schemas.microsoft.com/office/drawing/2014/main" id="{D289B8B4-4D2F-43B8-090D-2435B0CADFB4}"/>
              </a:ext>
            </a:extLst>
          </p:cNvPr>
          <p:cNvSpPr>
            <a:spLocks noGrp="1"/>
          </p:cNvSpPr>
          <p:nvPr>
            <p:ph type="sldNum" sz="quarter" idx="12"/>
          </p:nvPr>
        </p:nvSpPr>
        <p:spPr/>
        <p:txBody>
          <a:bodyPr/>
          <a:lstStyle/>
          <a:p>
            <a:fld id="{ED30E801-7639-4AF0-AA52-5BC415A47534}" type="slidenum">
              <a:rPr lang="en-US" smtClean="0"/>
              <a:t>8</a:t>
            </a:fld>
            <a:endParaRPr lang="en-US"/>
          </a:p>
        </p:txBody>
      </p:sp>
    </p:spTree>
    <p:extLst>
      <p:ext uri="{BB962C8B-B14F-4D97-AF65-F5344CB8AC3E}">
        <p14:creationId xmlns:p14="http://schemas.microsoft.com/office/powerpoint/2010/main" val="12491053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fade">
                                      <p:cBhvr>
                                        <p:cTn id="15" dur="500"/>
                                        <p:tgtEl>
                                          <p:spTgt spid="3">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bg/>
                                          </p:spTgt>
                                        </p:tgtEl>
                                        <p:attrNameLst>
                                          <p:attrName>style.visibility</p:attrName>
                                        </p:attrNameLst>
                                      </p:cBhvr>
                                      <p:to>
                                        <p:strVal val="visible"/>
                                      </p:to>
                                    </p:set>
                                    <p:animEffect transition="in" filter="fade">
                                      <p:cBhvr>
                                        <p:cTn id="34" dur="500"/>
                                        <p:tgtEl>
                                          <p:spTgt spid="12">
                                            <p:bg/>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P spid="12"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41545" y="180337"/>
            <a:ext cx="1006967" cy="440376"/>
          </a:xfrm>
          <a:prstGeom prst="rect">
            <a:avLst/>
          </a:prstGeom>
        </p:spPr>
      </p:pic>
      <p:sp>
        <p:nvSpPr>
          <p:cNvPr id="5" name="Rectangle 4"/>
          <p:cNvSpPr/>
          <p:nvPr/>
        </p:nvSpPr>
        <p:spPr>
          <a:xfrm>
            <a:off x="778932" y="400525"/>
            <a:ext cx="9914467" cy="584775"/>
          </a:xfrm>
          <a:prstGeom prst="rect">
            <a:avLst/>
          </a:prstGeom>
        </p:spPr>
        <p:txBody>
          <a:bodyPr wrap="square">
            <a:spAutoFit/>
          </a:bodyPr>
          <a:lstStyle/>
          <a:p>
            <a:pPr marL="182880"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ĐỐI TƯỢNG ĐIỀU CHỈNH CỦA LUẬT HÌNH SỰ</a:t>
            </a:r>
          </a:p>
        </p:txBody>
      </p:sp>
      <p:pic>
        <p:nvPicPr>
          <p:cNvPr id="7" name="Picture 6">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714"/>
          <a:stretch/>
        </p:blipFill>
        <p:spPr>
          <a:xfrm>
            <a:off x="0" y="0"/>
            <a:ext cx="711200" cy="812800"/>
          </a:xfrm>
          <a:prstGeom prst="rect">
            <a:avLst/>
          </a:prstGeom>
        </p:spPr>
      </p:pic>
      <p:sp>
        <p:nvSpPr>
          <p:cNvPr id="12" name="Arrow: Right 11">
            <a:extLst>
              <a:ext uri="{FF2B5EF4-FFF2-40B4-BE49-F238E27FC236}">
                <a16:creationId xmlns:a16="http://schemas.microsoft.com/office/drawing/2014/main" id="{FA099660-2EC3-0B2E-4196-C1B497143FBF}"/>
              </a:ext>
            </a:extLst>
          </p:cNvPr>
          <p:cNvSpPr/>
          <p:nvPr/>
        </p:nvSpPr>
        <p:spPr>
          <a:xfrm>
            <a:off x="5283200" y="1813001"/>
            <a:ext cx="1634067" cy="142799"/>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A441DCE-1538-3E4D-1191-C8F1557AB33B}"/>
              </a:ext>
            </a:extLst>
          </p:cNvPr>
          <p:cNvSpPr/>
          <p:nvPr/>
        </p:nvSpPr>
        <p:spPr>
          <a:xfrm>
            <a:off x="5418667" y="1473200"/>
            <a:ext cx="1371600" cy="339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QHXH</a:t>
            </a:r>
          </a:p>
        </p:txBody>
      </p:sp>
      <p:sp>
        <p:nvSpPr>
          <p:cNvPr id="17" name="Rectangle 16">
            <a:extLst>
              <a:ext uri="{FF2B5EF4-FFF2-40B4-BE49-F238E27FC236}">
                <a16:creationId xmlns:a16="http://schemas.microsoft.com/office/drawing/2014/main" id="{830427E5-1346-768C-892C-C55DADECEC0A}"/>
              </a:ext>
            </a:extLst>
          </p:cNvPr>
          <p:cNvSpPr/>
          <p:nvPr/>
        </p:nvSpPr>
        <p:spPr>
          <a:xfrm>
            <a:off x="4186765" y="2522817"/>
            <a:ext cx="1566334" cy="30056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rgbClr val="0070C0"/>
                </a:solidFill>
              </a:rPr>
              <a:t>QUYỀN</a:t>
            </a:r>
          </a:p>
          <a:p>
            <a:pPr marL="285750" indent="-285750">
              <a:buFont typeface="Arial" panose="020B0604020202020204" pitchFamily="34" charset="0"/>
              <a:buChar char="•"/>
            </a:pPr>
            <a:r>
              <a:rPr lang="en-US" dirty="0" err="1">
                <a:solidFill>
                  <a:schemeClr val="tx1"/>
                </a:solidFill>
              </a:rPr>
              <a:t>Khởi</a:t>
            </a:r>
            <a:r>
              <a:rPr lang="en-US" dirty="0">
                <a:solidFill>
                  <a:schemeClr val="tx1"/>
                </a:solidFill>
              </a:rPr>
              <a:t> </a:t>
            </a:r>
            <a:r>
              <a:rPr lang="en-US" dirty="0" err="1">
                <a:solidFill>
                  <a:schemeClr val="tx1"/>
                </a:solidFill>
              </a:rPr>
              <a:t>tố</a:t>
            </a:r>
            <a:endParaRPr lang="en-US" dirty="0">
              <a:solidFill>
                <a:schemeClr val="tx1"/>
              </a:solidFill>
            </a:endParaRPr>
          </a:p>
          <a:p>
            <a:pPr marL="285750" indent="-285750">
              <a:buFont typeface="Arial" panose="020B0604020202020204" pitchFamily="34" charset="0"/>
              <a:buChar char="•"/>
            </a:pPr>
            <a:r>
              <a:rPr lang="en-US" dirty="0" err="1">
                <a:solidFill>
                  <a:schemeClr val="tx1"/>
                </a:solidFill>
              </a:rPr>
              <a:t>Điều</a:t>
            </a:r>
            <a:r>
              <a:rPr lang="en-US" dirty="0">
                <a:solidFill>
                  <a:schemeClr val="tx1"/>
                </a:solidFill>
              </a:rPr>
              <a:t> </a:t>
            </a:r>
            <a:r>
              <a:rPr lang="en-US" dirty="0" err="1">
                <a:solidFill>
                  <a:schemeClr val="tx1"/>
                </a:solidFill>
              </a:rPr>
              <a:t>tra</a:t>
            </a:r>
            <a:endParaRPr lang="en-US" dirty="0">
              <a:solidFill>
                <a:schemeClr val="tx1"/>
              </a:solidFill>
            </a:endParaRPr>
          </a:p>
          <a:p>
            <a:pPr marL="285750" indent="-285750">
              <a:buFont typeface="Arial" panose="020B0604020202020204" pitchFamily="34" charset="0"/>
              <a:buChar char="•"/>
            </a:pPr>
            <a:r>
              <a:rPr lang="en-US" dirty="0" err="1">
                <a:solidFill>
                  <a:schemeClr val="tx1"/>
                </a:solidFill>
              </a:rPr>
              <a:t>Truy</a:t>
            </a:r>
            <a:r>
              <a:rPr lang="en-US" dirty="0">
                <a:solidFill>
                  <a:schemeClr val="tx1"/>
                </a:solidFill>
              </a:rPr>
              <a:t> </a:t>
            </a:r>
            <a:r>
              <a:rPr lang="en-US" dirty="0" err="1">
                <a:solidFill>
                  <a:schemeClr val="tx1"/>
                </a:solidFill>
              </a:rPr>
              <a:t>tố</a:t>
            </a:r>
            <a:endParaRPr lang="en-US" dirty="0">
              <a:solidFill>
                <a:schemeClr val="tx1"/>
              </a:solidFill>
            </a:endParaRPr>
          </a:p>
          <a:p>
            <a:pPr marL="285750" indent="-285750">
              <a:buFont typeface="Arial" panose="020B0604020202020204" pitchFamily="34" charset="0"/>
              <a:buChar char="•"/>
            </a:pPr>
            <a:r>
              <a:rPr lang="en-US" dirty="0" err="1">
                <a:solidFill>
                  <a:schemeClr val="tx1"/>
                </a:solidFill>
              </a:rPr>
              <a:t>Xét</a:t>
            </a:r>
            <a:r>
              <a:rPr lang="en-US" dirty="0">
                <a:solidFill>
                  <a:schemeClr val="tx1"/>
                </a:solidFill>
              </a:rPr>
              <a:t> </a:t>
            </a:r>
            <a:r>
              <a:rPr lang="en-US" dirty="0" err="1">
                <a:solidFill>
                  <a:schemeClr val="tx1"/>
                </a:solidFill>
              </a:rPr>
              <a:t>xử</a:t>
            </a:r>
            <a:r>
              <a:rPr lang="en-US" dirty="0">
                <a:solidFill>
                  <a:schemeClr val="tx1"/>
                </a:solidFill>
              </a:rPr>
              <a:t> </a:t>
            </a:r>
          </a:p>
          <a:p>
            <a:pPr marL="285750" indent="-285750">
              <a:buFont typeface="Arial" panose="020B0604020202020204" pitchFamily="34" charset="0"/>
              <a:buChar char="•"/>
            </a:pPr>
            <a:r>
              <a:rPr lang="en-US" dirty="0" err="1">
                <a:solidFill>
                  <a:schemeClr val="tx1"/>
                </a:solidFill>
              </a:rPr>
              <a:t>Buộc</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phạm</a:t>
            </a:r>
            <a:r>
              <a:rPr lang="en-US" dirty="0">
                <a:solidFill>
                  <a:schemeClr val="tx1"/>
                </a:solidFill>
              </a:rPr>
              <a:t> </a:t>
            </a:r>
            <a:r>
              <a:rPr lang="en-US" dirty="0" err="1">
                <a:solidFill>
                  <a:schemeClr val="tx1"/>
                </a:solidFill>
              </a:rPr>
              <a:t>tội</a:t>
            </a:r>
            <a:r>
              <a:rPr lang="en-US" dirty="0">
                <a:solidFill>
                  <a:schemeClr val="tx1"/>
                </a:solidFill>
              </a:rPr>
              <a:t> </a:t>
            </a:r>
            <a:r>
              <a:rPr lang="en-US" dirty="0" err="1">
                <a:solidFill>
                  <a:schemeClr val="tx1"/>
                </a:solidFill>
              </a:rPr>
              <a:t>chịu</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phạt</a:t>
            </a: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p:txBody>
      </p:sp>
      <p:sp>
        <p:nvSpPr>
          <p:cNvPr id="18" name="Rectangle 17">
            <a:extLst>
              <a:ext uri="{FF2B5EF4-FFF2-40B4-BE49-F238E27FC236}">
                <a16:creationId xmlns:a16="http://schemas.microsoft.com/office/drawing/2014/main" id="{31C45FE2-0D4C-2468-8AE2-37949C02CE47}"/>
              </a:ext>
            </a:extLst>
          </p:cNvPr>
          <p:cNvSpPr/>
          <p:nvPr/>
        </p:nvSpPr>
        <p:spPr>
          <a:xfrm>
            <a:off x="5757331" y="2522816"/>
            <a:ext cx="1566334" cy="30056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rgbClr val="0070C0"/>
                </a:solidFill>
              </a:rPr>
              <a:t>NGHĨA VỤ</a:t>
            </a:r>
          </a:p>
          <a:p>
            <a:pPr marL="285750" indent="-285750">
              <a:buFont typeface="Arial" panose="020B0604020202020204" pitchFamily="34" charset="0"/>
              <a:buChar char="•"/>
            </a:pPr>
            <a:r>
              <a:rPr lang="en-US" dirty="0" err="1">
                <a:solidFill>
                  <a:schemeClr val="tx1"/>
                </a:solidFill>
              </a:rPr>
              <a:t>Bảo</a:t>
            </a:r>
            <a:r>
              <a:rPr lang="en-US" dirty="0">
                <a:solidFill>
                  <a:schemeClr val="tx1"/>
                </a:solidFill>
              </a:rPr>
              <a:t> </a:t>
            </a:r>
            <a:r>
              <a:rPr lang="en-US" dirty="0" err="1">
                <a:solidFill>
                  <a:schemeClr val="tx1"/>
                </a:solidFill>
              </a:rPr>
              <a:t>đảm</a:t>
            </a:r>
            <a:r>
              <a:rPr lang="en-US" dirty="0">
                <a:solidFill>
                  <a:schemeClr val="tx1"/>
                </a:solidFill>
              </a:rPr>
              <a:t> </a:t>
            </a:r>
            <a:r>
              <a:rPr lang="en-US" dirty="0" err="1">
                <a:solidFill>
                  <a:schemeClr val="tx1"/>
                </a:solidFill>
              </a:rPr>
              <a:t>quyền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phạm</a:t>
            </a:r>
            <a:r>
              <a:rPr lang="en-US" dirty="0">
                <a:solidFill>
                  <a:schemeClr val="tx1"/>
                </a:solidFill>
              </a:rPr>
              <a:t> </a:t>
            </a:r>
            <a:r>
              <a:rPr lang="en-US" dirty="0" err="1">
                <a:solidFill>
                  <a:schemeClr val="tx1"/>
                </a:solidFill>
              </a:rPr>
              <a:t>tội</a:t>
            </a:r>
            <a:endParaRPr lang="en-US" dirty="0">
              <a:solidFill>
                <a:schemeClr val="tx1"/>
              </a:solidFill>
            </a:endParaRPr>
          </a:p>
          <a:p>
            <a:pPr marL="285750" indent="-285750">
              <a:buFont typeface="Arial" panose="020B0604020202020204" pitchFamily="34" charset="0"/>
              <a:buChar char="•"/>
            </a:pPr>
            <a:r>
              <a:rPr lang="en-US" dirty="0" err="1">
                <a:solidFill>
                  <a:schemeClr val="tx1"/>
                </a:solidFill>
              </a:rPr>
              <a:t>Bảo</a:t>
            </a:r>
            <a:r>
              <a:rPr lang="en-US" dirty="0">
                <a:solidFill>
                  <a:schemeClr val="tx1"/>
                </a:solidFill>
              </a:rPr>
              <a:t> </a:t>
            </a:r>
            <a:r>
              <a:rPr lang="en-US" dirty="0" err="1">
                <a:solidFill>
                  <a:schemeClr val="tx1"/>
                </a:solidFill>
              </a:rPr>
              <a:t>đảm</a:t>
            </a:r>
            <a:r>
              <a:rPr lang="en-US" dirty="0">
                <a:solidFill>
                  <a:schemeClr val="tx1"/>
                </a:solidFill>
              </a:rPr>
              <a:t> </a:t>
            </a:r>
            <a:r>
              <a:rPr lang="en-US" dirty="0" err="1">
                <a:solidFill>
                  <a:schemeClr val="tx1"/>
                </a:solidFill>
              </a:rPr>
              <a:t>lợi</a:t>
            </a:r>
            <a:r>
              <a:rPr lang="en-US" dirty="0">
                <a:solidFill>
                  <a:schemeClr val="tx1"/>
                </a:solidFill>
              </a:rPr>
              <a:t> </a:t>
            </a:r>
            <a:r>
              <a:rPr lang="en-US" dirty="0" err="1">
                <a:solidFill>
                  <a:schemeClr val="tx1"/>
                </a:solidFill>
              </a:rPr>
              <a:t>ích</a:t>
            </a:r>
            <a:r>
              <a:rPr lang="en-US" dirty="0">
                <a:solidFill>
                  <a:schemeClr val="tx1"/>
                </a:solidFill>
              </a:rPr>
              <a:t> </a:t>
            </a:r>
            <a:r>
              <a:rPr lang="en-US" dirty="0" err="1">
                <a:solidFill>
                  <a:schemeClr val="tx1"/>
                </a:solidFill>
              </a:rPr>
              <a:t>hợp</a:t>
            </a:r>
            <a:r>
              <a:rPr lang="en-US" dirty="0">
                <a:solidFill>
                  <a:schemeClr val="tx1"/>
                </a:solidFill>
              </a:rPr>
              <a:t> </a:t>
            </a:r>
            <a:r>
              <a:rPr lang="en-US" dirty="0" err="1">
                <a:solidFill>
                  <a:schemeClr val="tx1"/>
                </a:solidFill>
              </a:rPr>
              <a:t>pháp</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phạm</a:t>
            </a:r>
            <a:r>
              <a:rPr lang="en-US" dirty="0">
                <a:solidFill>
                  <a:schemeClr val="tx1"/>
                </a:solidFill>
              </a:rPr>
              <a:t> </a:t>
            </a:r>
            <a:r>
              <a:rPr lang="en-US" dirty="0" err="1">
                <a:solidFill>
                  <a:schemeClr val="tx1"/>
                </a:solidFill>
              </a:rPr>
              <a:t>tội</a:t>
            </a:r>
            <a:endParaRPr lang="en-US" dirty="0">
              <a:solidFill>
                <a:schemeClr val="tx1"/>
              </a:solidFill>
            </a:endParaRPr>
          </a:p>
        </p:txBody>
      </p:sp>
      <p:sp>
        <p:nvSpPr>
          <p:cNvPr id="22" name="Rectangle 21">
            <a:extLst>
              <a:ext uri="{FF2B5EF4-FFF2-40B4-BE49-F238E27FC236}">
                <a16:creationId xmlns:a16="http://schemas.microsoft.com/office/drawing/2014/main" id="{2C68249C-938A-81A4-441D-33D5EB56DC69}"/>
              </a:ext>
            </a:extLst>
          </p:cNvPr>
          <p:cNvSpPr/>
          <p:nvPr/>
        </p:nvSpPr>
        <p:spPr>
          <a:xfrm>
            <a:off x="8043335" y="2522817"/>
            <a:ext cx="1566334" cy="300566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solidFill>
                  <a:srgbClr val="FF0000"/>
                </a:solidFill>
              </a:rPr>
              <a:t>QUYỀN</a:t>
            </a:r>
          </a:p>
          <a:p>
            <a:pPr algn="ctr"/>
            <a:endParaRPr lang="en-US" dirty="0">
              <a:solidFill>
                <a:schemeClr val="tx1"/>
              </a:solidFill>
            </a:endParaRPr>
          </a:p>
          <a:p>
            <a:pPr algn="ctr"/>
            <a:r>
              <a:rPr lang="en-US" dirty="0" err="1">
                <a:solidFill>
                  <a:schemeClr val="tx1"/>
                </a:solidFill>
              </a:rPr>
              <a:t>Yêu</a:t>
            </a:r>
            <a:r>
              <a:rPr lang="en-US" dirty="0">
                <a:solidFill>
                  <a:schemeClr val="tx1"/>
                </a:solidFill>
              </a:rPr>
              <a:t> </a:t>
            </a:r>
            <a:r>
              <a:rPr lang="en-US" dirty="0" err="1">
                <a:solidFill>
                  <a:schemeClr val="tx1"/>
                </a:solidFill>
              </a:rPr>
              <a:t>cầu</a:t>
            </a:r>
            <a:r>
              <a:rPr lang="en-US" dirty="0">
                <a:solidFill>
                  <a:schemeClr val="tx1"/>
                </a:solidFill>
              </a:rPr>
              <a:t> </a:t>
            </a:r>
            <a:r>
              <a:rPr lang="en-US" dirty="0" err="1">
                <a:solidFill>
                  <a:schemeClr val="tx1"/>
                </a:solidFill>
              </a:rPr>
              <a:t>Nhà</a:t>
            </a:r>
            <a:r>
              <a:rPr lang="en-US" dirty="0">
                <a:solidFill>
                  <a:schemeClr val="tx1"/>
                </a:solidFill>
              </a:rPr>
              <a:t> </a:t>
            </a:r>
            <a:r>
              <a:rPr lang="en-US" dirty="0" err="1">
                <a:solidFill>
                  <a:schemeClr val="tx1"/>
                </a:solidFill>
              </a:rPr>
              <a:t>nước</a:t>
            </a:r>
            <a:r>
              <a:rPr lang="en-US" dirty="0">
                <a:solidFill>
                  <a:schemeClr val="tx1"/>
                </a:solidFill>
              </a:rPr>
              <a:t> </a:t>
            </a:r>
            <a:r>
              <a:rPr lang="en-US" dirty="0" err="1">
                <a:solidFill>
                  <a:schemeClr val="tx1"/>
                </a:solidFill>
              </a:rPr>
              <a:t>đảm</a:t>
            </a:r>
            <a:r>
              <a:rPr lang="en-US" dirty="0">
                <a:solidFill>
                  <a:schemeClr val="tx1"/>
                </a:solidFill>
              </a:rPr>
              <a:t> </a:t>
            </a:r>
            <a:r>
              <a:rPr lang="en-US" dirty="0" err="1">
                <a:solidFill>
                  <a:schemeClr val="tx1"/>
                </a:solidFill>
              </a:rPr>
              <a:t>bảo</a:t>
            </a:r>
            <a:r>
              <a:rPr lang="en-US" dirty="0">
                <a:solidFill>
                  <a:schemeClr val="tx1"/>
                </a:solidFill>
              </a:rPr>
              <a:t> </a:t>
            </a:r>
            <a:r>
              <a:rPr lang="en-US" dirty="0" err="1">
                <a:solidFill>
                  <a:schemeClr val="tx1"/>
                </a:solidFill>
              </a:rPr>
              <a:t>quyền</a:t>
            </a:r>
            <a:r>
              <a:rPr lang="en-US" dirty="0">
                <a:solidFill>
                  <a:schemeClr val="tx1"/>
                </a:solidFill>
              </a:rPr>
              <a:t> </a:t>
            </a:r>
            <a:r>
              <a:rPr lang="en-US" dirty="0" err="1">
                <a:solidFill>
                  <a:schemeClr val="tx1"/>
                </a:solidFill>
              </a:rPr>
              <a:t>vào</a:t>
            </a:r>
            <a:r>
              <a:rPr lang="en-US" dirty="0">
                <a:solidFill>
                  <a:schemeClr val="tx1"/>
                </a:solidFill>
              </a:rPr>
              <a:t> </a:t>
            </a:r>
            <a:r>
              <a:rPr lang="en-US" dirty="0" err="1">
                <a:solidFill>
                  <a:schemeClr val="tx1"/>
                </a:solidFill>
              </a:rPr>
              <a:t>lợi</a:t>
            </a:r>
            <a:r>
              <a:rPr lang="en-US" dirty="0">
                <a:solidFill>
                  <a:schemeClr val="tx1"/>
                </a:solidFill>
              </a:rPr>
              <a:t> </a:t>
            </a:r>
            <a:r>
              <a:rPr lang="en-US" dirty="0" err="1">
                <a:solidFill>
                  <a:schemeClr val="tx1"/>
                </a:solidFill>
              </a:rPr>
              <a:t>ích</a:t>
            </a:r>
            <a:r>
              <a:rPr lang="en-US" dirty="0">
                <a:solidFill>
                  <a:schemeClr val="tx1"/>
                </a:solidFill>
              </a:rPr>
              <a:t> </a:t>
            </a:r>
            <a:r>
              <a:rPr lang="en-US" dirty="0" err="1">
                <a:solidFill>
                  <a:schemeClr val="tx1"/>
                </a:solidFill>
              </a:rPr>
              <a:t>hợp</a:t>
            </a:r>
            <a:r>
              <a:rPr lang="en-US" dirty="0">
                <a:solidFill>
                  <a:schemeClr val="tx1"/>
                </a:solidFill>
              </a:rPr>
              <a:t> </a:t>
            </a:r>
            <a:r>
              <a:rPr lang="en-US" dirty="0" err="1">
                <a:solidFill>
                  <a:schemeClr val="tx1"/>
                </a:solidFill>
              </a:rPr>
              <a:t>pháp</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3" name="Rectangle 22">
            <a:extLst>
              <a:ext uri="{FF2B5EF4-FFF2-40B4-BE49-F238E27FC236}">
                <a16:creationId xmlns:a16="http://schemas.microsoft.com/office/drawing/2014/main" id="{C0B1785B-D9B4-4E2E-8DD3-5D1342AD8F18}"/>
              </a:ext>
            </a:extLst>
          </p:cNvPr>
          <p:cNvSpPr/>
          <p:nvPr/>
        </p:nvSpPr>
        <p:spPr>
          <a:xfrm>
            <a:off x="9613901" y="2522816"/>
            <a:ext cx="1566334" cy="3005667"/>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sz="2000" b="1" u="sng" dirty="0">
                <a:solidFill>
                  <a:srgbClr val="FF0000"/>
                </a:solidFill>
              </a:rPr>
              <a:t>NGHĨA VỤ</a:t>
            </a:r>
          </a:p>
          <a:p>
            <a:pPr algn="ctr"/>
            <a:endParaRPr lang="en-US" dirty="0">
              <a:solidFill>
                <a:schemeClr val="tx1"/>
              </a:solidFill>
            </a:endParaRPr>
          </a:p>
          <a:p>
            <a:pPr algn="ctr"/>
            <a:r>
              <a:rPr lang="en-US" dirty="0" err="1">
                <a:solidFill>
                  <a:schemeClr val="tx1"/>
                </a:solidFill>
              </a:rPr>
              <a:t>Chấp</a:t>
            </a:r>
            <a:r>
              <a:rPr lang="en-US" dirty="0">
                <a:solidFill>
                  <a:schemeClr val="tx1"/>
                </a:solidFill>
              </a:rPr>
              <a:t> </a:t>
            </a:r>
            <a:r>
              <a:rPr lang="en-US" dirty="0" err="1">
                <a:solidFill>
                  <a:schemeClr val="tx1"/>
                </a:solidFill>
              </a:rPr>
              <a:t>hành</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phạt</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biện</a:t>
            </a:r>
            <a:r>
              <a:rPr lang="en-US" dirty="0">
                <a:solidFill>
                  <a:schemeClr val="tx1"/>
                </a:solidFill>
              </a:rPr>
              <a:t> </a:t>
            </a:r>
            <a:r>
              <a:rPr lang="en-US" dirty="0" err="1">
                <a:solidFill>
                  <a:schemeClr val="tx1"/>
                </a:solidFill>
              </a:rPr>
              <a:t>pháp</a:t>
            </a:r>
            <a:r>
              <a:rPr lang="en-US" dirty="0">
                <a:solidFill>
                  <a:schemeClr val="tx1"/>
                </a:solidFill>
              </a:rPr>
              <a:t> </a:t>
            </a:r>
            <a:r>
              <a:rPr lang="en-US" dirty="0" err="1">
                <a:solidFill>
                  <a:schemeClr val="tx1"/>
                </a:solidFill>
              </a:rPr>
              <a:t>tư</a:t>
            </a:r>
            <a:r>
              <a:rPr lang="en-US" dirty="0">
                <a:solidFill>
                  <a:schemeClr val="tx1"/>
                </a:solidFill>
              </a:rPr>
              <a:t> </a:t>
            </a:r>
            <a:r>
              <a:rPr lang="en-US" dirty="0" err="1">
                <a:solidFill>
                  <a:schemeClr val="tx1"/>
                </a:solidFill>
              </a:rPr>
              <a:t>pháp</a:t>
            </a: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pic>
        <p:nvPicPr>
          <p:cNvPr id="25" name="Picture 24">
            <a:extLst>
              <a:ext uri="{FF2B5EF4-FFF2-40B4-BE49-F238E27FC236}">
                <a16:creationId xmlns:a16="http://schemas.microsoft.com/office/drawing/2014/main" id="{73ABD4DA-03A9-23E3-1E54-C0D14B7E8A5E}"/>
              </a:ext>
            </a:extLst>
          </p:cNvPr>
          <p:cNvPicPr>
            <a:picLocks noChangeAspect="1"/>
          </p:cNvPicPr>
          <p:nvPr/>
        </p:nvPicPr>
        <p:blipFill>
          <a:blip r:embed="rId4"/>
          <a:stretch>
            <a:fillRect/>
          </a:stretch>
        </p:blipFill>
        <p:spPr>
          <a:xfrm>
            <a:off x="11061704" y="1330992"/>
            <a:ext cx="830922" cy="8915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81199C0D-B72E-9A3D-945F-C6EA030E41FC}"/>
              </a:ext>
            </a:extLst>
          </p:cNvPr>
          <p:cNvSpPr txBox="1"/>
          <p:nvPr/>
        </p:nvSpPr>
        <p:spPr>
          <a:xfrm>
            <a:off x="3839633" y="6028023"/>
            <a:ext cx="3843868" cy="646331"/>
          </a:xfrm>
          <a:prstGeom prst="rect">
            <a:avLst/>
          </a:prstGeom>
          <a:noFill/>
          <a:ln w="38100">
            <a:solidFill>
              <a:schemeClr val="accent2">
                <a:lumMod val="75000"/>
              </a:schemeClr>
            </a:solidFill>
          </a:ln>
        </p:spPr>
        <p:txBody>
          <a:bodyPr wrap="square" rtlCol="0">
            <a:spAutoFit/>
          </a:bodyPr>
          <a:lstStyle/>
          <a:p>
            <a:pPr algn="ctr"/>
            <a:r>
              <a:rPr lang="en-US" dirty="0" err="1">
                <a:highlight>
                  <a:srgbClr val="00FFFF"/>
                </a:highlight>
              </a:rPr>
              <a:t>Cơ</a:t>
            </a:r>
            <a:r>
              <a:rPr lang="en-US" dirty="0">
                <a:highlight>
                  <a:srgbClr val="00FFFF"/>
                </a:highlight>
              </a:rPr>
              <a:t> </a:t>
            </a:r>
            <a:r>
              <a:rPr lang="en-US" dirty="0" err="1">
                <a:highlight>
                  <a:srgbClr val="00FFFF"/>
                </a:highlight>
              </a:rPr>
              <a:t>quan</a:t>
            </a:r>
            <a:r>
              <a:rPr lang="en-US" dirty="0">
                <a:highlight>
                  <a:srgbClr val="00FFFF"/>
                </a:highlight>
              </a:rPr>
              <a:t> </a:t>
            </a:r>
            <a:r>
              <a:rPr lang="en-US" dirty="0" err="1">
                <a:highlight>
                  <a:srgbClr val="00FFFF"/>
                </a:highlight>
              </a:rPr>
              <a:t>đại</a:t>
            </a:r>
            <a:r>
              <a:rPr lang="en-US" dirty="0">
                <a:highlight>
                  <a:srgbClr val="00FFFF"/>
                </a:highlight>
              </a:rPr>
              <a:t> </a:t>
            </a:r>
            <a:r>
              <a:rPr lang="en-US" dirty="0" err="1">
                <a:highlight>
                  <a:srgbClr val="00FFFF"/>
                </a:highlight>
              </a:rPr>
              <a:t>diện</a:t>
            </a:r>
            <a:r>
              <a:rPr lang="en-US" dirty="0">
                <a:highlight>
                  <a:srgbClr val="00FFFF"/>
                </a:highlight>
              </a:rPr>
              <a:t> </a:t>
            </a:r>
            <a:r>
              <a:rPr lang="en-US" dirty="0" err="1">
                <a:highlight>
                  <a:srgbClr val="00FFFF"/>
                </a:highlight>
              </a:rPr>
              <a:t>thực</a:t>
            </a:r>
            <a:r>
              <a:rPr lang="en-US" dirty="0">
                <a:highlight>
                  <a:srgbClr val="00FFFF"/>
                </a:highlight>
              </a:rPr>
              <a:t> </a:t>
            </a:r>
            <a:r>
              <a:rPr lang="en-US" dirty="0" err="1">
                <a:highlight>
                  <a:srgbClr val="00FFFF"/>
                </a:highlight>
              </a:rPr>
              <a:t>hiện</a:t>
            </a:r>
            <a:endParaRPr lang="en-US" dirty="0">
              <a:highlight>
                <a:srgbClr val="00FFFF"/>
              </a:highlight>
            </a:endParaRPr>
          </a:p>
          <a:p>
            <a:pPr algn="ctr"/>
            <a:r>
              <a:rPr lang="en-US" dirty="0" err="1"/>
              <a:t>Cơ</a:t>
            </a:r>
            <a:r>
              <a:rPr lang="en-US" dirty="0"/>
              <a:t> </a:t>
            </a:r>
            <a:r>
              <a:rPr lang="en-US" dirty="0" err="1"/>
              <a:t>quan</a:t>
            </a:r>
            <a:r>
              <a:rPr lang="en-US" dirty="0"/>
              <a:t> </a:t>
            </a:r>
            <a:r>
              <a:rPr lang="en-US" dirty="0" err="1"/>
              <a:t>điều</a:t>
            </a:r>
            <a:r>
              <a:rPr lang="en-US" dirty="0"/>
              <a:t> </a:t>
            </a:r>
            <a:r>
              <a:rPr lang="en-US" dirty="0" err="1"/>
              <a:t>tra</a:t>
            </a:r>
            <a:r>
              <a:rPr lang="en-US" dirty="0"/>
              <a:t>; </a:t>
            </a:r>
            <a:r>
              <a:rPr lang="en-US" dirty="0" err="1"/>
              <a:t>Viện</a:t>
            </a:r>
            <a:r>
              <a:rPr lang="en-US" dirty="0"/>
              <a:t> </a:t>
            </a:r>
            <a:r>
              <a:rPr lang="en-US" dirty="0" err="1"/>
              <a:t>kiểm</a:t>
            </a:r>
            <a:r>
              <a:rPr lang="en-US" dirty="0"/>
              <a:t> </a:t>
            </a:r>
            <a:r>
              <a:rPr lang="en-US" dirty="0" err="1"/>
              <a:t>sát</a:t>
            </a:r>
            <a:r>
              <a:rPr lang="en-US" dirty="0"/>
              <a:t>; </a:t>
            </a:r>
            <a:r>
              <a:rPr lang="en-US" dirty="0" err="1"/>
              <a:t>Tòa</a:t>
            </a:r>
            <a:r>
              <a:rPr lang="en-US" dirty="0"/>
              <a:t> </a:t>
            </a:r>
            <a:r>
              <a:rPr lang="en-US" dirty="0" err="1"/>
              <a:t>án</a:t>
            </a:r>
            <a:endParaRPr lang="en-US" dirty="0"/>
          </a:p>
        </p:txBody>
      </p:sp>
      <p:cxnSp>
        <p:nvCxnSpPr>
          <p:cNvPr id="6" name="Straight Arrow Connector 5">
            <a:extLst>
              <a:ext uri="{FF2B5EF4-FFF2-40B4-BE49-F238E27FC236}">
                <a16:creationId xmlns:a16="http://schemas.microsoft.com/office/drawing/2014/main" id="{65A67050-6630-A171-3080-53E223DC89F2}"/>
              </a:ext>
            </a:extLst>
          </p:cNvPr>
          <p:cNvCxnSpPr>
            <a:stCxn id="2" idx="0"/>
          </p:cNvCxnSpPr>
          <p:nvPr/>
        </p:nvCxnSpPr>
        <p:spPr>
          <a:xfrm flipV="1">
            <a:off x="5761567" y="5596223"/>
            <a:ext cx="711200" cy="431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6FA55468-1659-725B-0436-BC6CCAFFB814}"/>
              </a:ext>
            </a:extLst>
          </p:cNvPr>
          <p:cNvCxnSpPr>
            <a:stCxn id="2" idx="0"/>
          </p:cNvCxnSpPr>
          <p:nvPr/>
        </p:nvCxnSpPr>
        <p:spPr>
          <a:xfrm flipH="1" flipV="1">
            <a:off x="5084233" y="5596223"/>
            <a:ext cx="677334" cy="431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Slide Number Placeholder 9">
            <a:extLst>
              <a:ext uri="{FF2B5EF4-FFF2-40B4-BE49-F238E27FC236}">
                <a16:creationId xmlns:a16="http://schemas.microsoft.com/office/drawing/2014/main" id="{C8A26244-5A07-583D-A433-7F423B29D828}"/>
              </a:ext>
            </a:extLst>
          </p:cNvPr>
          <p:cNvSpPr>
            <a:spLocks noGrp="1"/>
          </p:cNvSpPr>
          <p:nvPr>
            <p:ph type="sldNum" sz="quarter" idx="12"/>
          </p:nvPr>
        </p:nvSpPr>
        <p:spPr/>
        <p:txBody>
          <a:bodyPr/>
          <a:lstStyle/>
          <a:p>
            <a:fld id="{ED30E801-7639-4AF0-AA52-5BC415A47534}" type="slidenum">
              <a:rPr lang="en-US" smtClean="0"/>
              <a:t>9</a:t>
            </a:fld>
            <a:endParaRPr lang="en-US"/>
          </a:p>
        </p:txBody>
      </p:sp>
      <p:sp>
        <p:nvSpPr>
          <p:cNvPr id="3" name="Arrow: Right 2">
            <a:extLst>
              <a:ext uri="{FF2B5EF4-FFF2-40B4-BE49-F238E27FC236}">
                <a16:creationId xmlns:a16="http://schemas.microsoft.com/office/drawing/2014/main" id="{4A698191-18B3-ADF1-1F5D-B136796DA7A8}"/>
              </a:ext>
            </a:extLst>
          </p:cNvPr>
          <p:cNvSpPr/>
          <p:nvPr/>
        </p:nvSpPr>
        <p:spPr>
          <a:xfrm>
            <a:off x="6824134" y="1795824"/>
            <a:ext cx="1634067" cy="142799"/>
          </a:xfrm>
          <a:prstGeom prst="right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64BEE4-5539-0F9B-62C1-027362F85E0E}"/>
              </a:ext>
            </a:extLst>
          </p:cNvPr>
          <p:cNvSpPr/>
          <p:nvPr/>
        </p:nvSpPr>
        <p:spPr>
          <a:xfrm>
            <a:off x="6959601" y="1456023"/>
            <a:ext cx="1371600" cy="3398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QHXH</a:t>
            </a:r>
          </a:p>
        </p:txBody>
      </p:sp>
      <p:sp>
        <p:nvSpPr>
          <p:cNvPr id="11" name="Rectangle: Rounded Corners 10">
            <a:extLst>
              <a:ext uri="{FF2B5EF4-FFF2-40B4-BE49-F238E27FC236}">
                <a16:creationId xmlns:a16="http://schemas.microsoft.com/office/drawing/2014/main" id="{EC099BA0-652D-8919-292F-114699C70A30}"/>
              </a:ext>
            </a:extLst>
          </p:cNvPr>
          <p:cNvSpPr/>
          <p:nvPr/>
        </p:nvSpPr>
        <p:spPr>
          <a:xfrm>
            <a:off x="4622800" y="1478323"/>
            <a:ext cx="2167467" cy="67790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NHÀ NƯỚC</a:t>
            </a:r>
          </a:p>
        </p:txBody>
      </p:sp>
      <p:sp>
        <p:nvSpPr>
          <p:cNvPr id="13" name="Rectangle: Rounded Corners 12">
            <a:extLst>
              <a:ext uri="{FF2B5EF4-FFF2-40B4-BE49-F238E27FC236}">
                <a16:creationId xmlns:a16="http://schemas.microsoft.com/office/drawing/2014/main" id="{26D9EB47-45D8-6B25-C4DD-62FB9B4BE5D7}"/>
              </a:ext>
            </a:extLst>
          </p:cNvPr>
          <p:cNvSpPr/>
          <p:nvPr/>
        </p:nvSpPr>
        <p:spPr>
          <a:xfrm>
            <a:off x="8525935" y="1502589"/>
            <a:ext cx="2167467" cy="677907"/>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NGƯỜI PHẠM TỘI</a:t>
            </a:r>
          </a:p>
        </p:txBody>
      </p:sp>
      <p:pic>
        <p:nvPicPr>
          <p:cNvPr id="16" name="Picture 2" descr="Judge Gavel GIF - Judge Gavel Awesome - Discover &amp; Share GIFs">
            <a:extLst>
              <a:ext uri="{FF2B5EF4-FFF2-40B4-BE49-F238E27FC236}">
                <a16:creationId xmlns:a16="http://schemas.microsoft.com/office/drawing/2014/main" id="{D2BE2540-DC64-6576-B354-4C87A10FEE1A}"/>
              </a:ext>
            </a:extLst>
          </p:cNvPr>
          <p:cNvPicPr>
            <a:picLocks noChangeAspect="1" noChangeArrowheads="1" noCrop="1"/>
          </p:cNvPicPr>
          <p:nvPr/>
        </p:nvPicPr>
        <p:blipFill>
          <a:blip r:embed="rId5" cstate="print">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3173808" y="1351872"/>
            <a:ext cx="909550" cy="787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2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heel(1)">
                                      <p:cBhvr>
                                        <p:cTn id="21" dur="2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heel(1)">
                                      <p:cBhvr>
                                        <p:cTn id="33" dur="20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circle(in)">
                                      <p:cBhvr>
                                        <p:cTn id="38" dur="20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ppt_x"/>
                                          </p:val>
                                        </p:tav>
                                        <p:tav tm="100000">
                                          <p:val>
                                            <p:strVal val="#ppt_x"/>
                                          </p:val>
                                        </p:tav>
                                      </p:tavLst>
                                    </p:anim>
                                    <p:anim calcmode="lin" valueType="num">
                                      <p:cBhvr additive="base">
                                        <p:cTn id="48" dur="500" fill="hold"/>
                                        <p:tgtEl>
                                          <p:spTgt spid="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500" fill="hold"/>
                                        <p:tgtEl>
                                          <p:spTgt spid="2"/>
                                        </p:tgtEl>
                                        <p:attrNameLst>
                                          <p:attrName>ppt_x</p:attrName>
                                        </p:attrNameLst>
                                      </p:cBhvr>
                                      <p:tavLst>
                                        <p:tav tm="0">
                                          <p:val>
                                            <p:strVal val="#ppt_x"/>
                                          </p:val>
                                        </p:tav>
                                        <p:tav tm="100000">
                                          <p:val>
                                            <p:strVal val="#ppt_x"/>
                                          </p:val>
                                        </p:tav>
                                      </p:tavLst>
                                    </p:anim>
                                    <p:anim calcmode="lin" valueType="num">
                                      <p:cBhvr additive="base">
                                        <p:cTn id="5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animBg="1"/>
      <p:bldP spid="23" grpId="0" animBg="1"/>
      <p:bldP spid="2" grpId="0" animBg="1"/>
      <p:bldP spid="3" grpId="0" animBg="1"/>
      <p:bldP spid="8" grpId="0" animBg="1"/>
      <p:bldP spid="11"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2621</TotalTime>
  <Words>497</Words>
  <Application>Microsoft Office PowerPoint</Application>
  <PresentationFormat>Widescreen</PresentationFormat>
  <Paragraphs>113</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QUY PHẠM PHÁP LUẬT HÌNH SỰ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28</cp:revision>
  <dcterms:created xsi:type="dcterms:W3CDTF">2023-07-21T09:39:34Z</dcterms:created>
  <dcterms:modified xsi:type="dcterms:W3CDTF">2023-09-09T13:48:28Z</dcterms:modified>
</cp:coreProperties>
</file>